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91" r:id="rId27"/>
    <p:sldId id="292" r:id="rId28"/>
    <p:sldId id="293" r:id="rId29"/>
    <p:sldId id="295" r:id="rId30"/>
    <p:sldId id="284" r:id="rId31"/>
    <p:sldId id="297" r:id="rId32"/>
    <p:sldId id="298" r:id="rId33"/>
    <p:sldId id="296" r:id="rId34"/>
    <p:sldId id="289" r:id="rId35"/>
  </p:sldIdLst>
  <p:sldSz cx="12192000" cy="6858000"/>
  <p:notesSz cx="6858000" cy="9144000"/>
  <p:defaultTextStyle>
    <a:defPPr>
      <a:defRPr lang="es-E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F2812-BE33-D7FB-971E-5043EA1B24DD}" v="84" dt="2025-03-25T09:16:32.796"/>
    <p1510:client id="{94CD05A5-3086-004F-830C-1E834B670F44}" v="36" dt="2025-03-26T06:36:48.429"/>
    <p1510:client id="{DAFAA18C-E70C-6346-647A-107928484E29}" v="2136" dt="2025-03-25T16:50:1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/>
    <p:restoredTop sz="93416" autoAdjust="0"/>
  </p:normalViewPr>
  <p:slideViewPr>
    <p:cSldViewPr snapToGrid="0" snapToObjects="1">
      <p:cViewPr varScale="1">
        <p:scale>
          <a:sx n="71" d="100"/>
          <a:sy n="71" d="100"/>
        </p:scale>
        <p:origin x="1192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0B212-8303-4CA1-ADB6-265F823C902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9FC63667-CDB3-41EC-B4BE-17343564C806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Empadronados</a:t>
          </a:r>
        </a:p>
      </dgm:t>
    </dgm:pt>
    <dgm:pt modelId="{848130C5-0BA7-41FF-915C-5D3C0155AFAD}" type="parTrans" cxnId="{A88859E6-4627-408D-9288-80648306DE78}">
      <dgm:prSet custT="1"/>
      <dgm:spPr/>
      <dgm:t>
        <a:bodyPr/>
        <a:lstStyle/>
        <a:p>
          <a:endParaRPr lang="es-ES" sz="800" noProof="0" dirty="0">
            <a:latin typeface="Montserrat" panose="00000500000000000000" pitchFamily="2" charset="0"/>
          </a:endParaRPr>
        </a:p>
      </dgm:t>
    </dgm:pt>
    <dgm:pt modelId="{42970FA8-C972-497A-ADA5-E11BAB3B015D}" type="sibTrans" cxnId="{A88859E6-4627-408D-9288-80648306DE78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E86ECC69-3218-46CE-8C1B-5338020A6128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Personas mayores</a:t>
          </a:r>
        </a:p>
      </dgm:t>
    </dgm:pt>
    <dgm:pt modelId="{AEF98E98-9807-40F0-8AA5-7CA8B3EFEBE1}" type="parTrans" cxnId="{C23A6C2A-F298-4D73-9F2A-B63F55DD99CB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5C343706-7EF4-4092-AA8F-F2973F7268C2}" type="sibTrans" cxnId="{C23A6C2A-F298-4D73-9F2A-B63F55DD99CB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BC422D13-3DCA-4D6C-BEC4-5CEECAC29D3D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Inmigrantes</a:t>
          </a:r>
        </a:p>
      </dgm:t>
    </dgm:pt>
    <dgm:pt modelId="{9C40AF81-6806-4A84-AAEE-46ADBA93FF51}" type="parTrans" cxnId="{28C0C1B1-B85A-429B-82B4-7A644E744DEC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F5118D4A-5B7F-48BA-AB96-E82B1961EAF2}" type="sibTrans" cxnId="{28C0C1B1-B85A-429B-82B4-7A644E744DEC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DCA89B2A-263A-4A1C-B11B-EF3CEA7087A6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Familias numerosas</a:t>
          </a:r>
        </a:p>
      </dgm:t>
    </dgm:pt>
    <dgm:pt modelId="{D4F65835-5EA8-4B25-A3F1-F35D9658A876}" type="parTrans" cxnId="{97506AF4-CD58-4280-A2F6-053E819B36C3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5BD74779-B6AF-4C50-A19C-B1144EDA7BB6}" type="sibTrans" cxnId="{97506AF4-CD58-4280-A2F6-053E819B36C3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1A678561-F702-4AC0-B600-20C9F6D1332E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Personas con discapacidad</a:t>
          </a:r>
        </a:p>
      </dgm:t>
    </dgm:pt>
    <dgm:pt modelId="{23E6EF00-83F2-4214-AEB6-B28B91F26D15}" type="parTrans" cxnId="{BC14D1A2-0C77-44D9-9EA7-95DB8C325DEE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F2E540F5-1792-4A9A-8DD7-FEDAA8DC3616}" type="sibTrans" cxnId="{BC14D1A2-0C77-44D9-9EA7-95DB8C325DEE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979A073A-552D-4D76-AFA0-6E4C50D5F0FD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Empleados públicos y personal laboral</a:t>
          </a:r>
        </a:p>
      </dgm:t>
    </dgm:pt>
    <dgm:pt modelId="{67DFA44D-D0AA-47D8-A584-650DD7FE3481}" type="parTrans" cxnId="{0BCC13C6-4802-4654-8777-729F1F9ED3C8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AFCE33A0-0536-4911-9AFA-DFFCB7099150}" type="sibTrans" cxnId="{0BCC13C6-4802-4654-8777-729F1F9ED3C8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5E4BEE47-A88E-464A-B93E-E95DF3B6AEA3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Cuerpos de inspectores y auditores</a:t>
          </a:r>
        </a:p>
      </dgm:t>
    </dgm:pt>
    <dgm:pt modelId="{B7F8102F-DAA8-40E0-9F93-DC81E4DF0F96}" type="parTrans" cxnId="{2EC96508-8145-44B3-B164-824151B64D4C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89F28AF3-6654-4B77-888B-6915FDABDF6D}" type="sibTrans" cxnId="{2EC96508-8145-44B3-B164-824151B64D4C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AEFAC9AD-D6CA-4558-BB91-04C6943B42EA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Colaboradores</a:t>
          </a:r>
        </a:p>
      </dgm:t>
    </dgm:pt>
    <dgm:pt modelId="{2DA5F6B0-C0B3-4B7B-8B8B-B920039E2EAF}" type="parTrans" cxnId="{14506A96-8965-4091-94D4-6D0747EFA122}">
      <dgm:prSet custT="1"/>
      <dgm:spPr/>
      <dgm:t>
        <a:bodyPr/>
        <a:lstStyle/>
        <a:p>
          <a:endParaRPr lang="es-ES" sz="800" noProof="0" dirty="0">
            <a:latin typeface="Montserrat" panose="00000500000000000000" pitchFamily="2" charset="0"/>
          </a:endParaRPr>
        </a:p>
      </dgm:t>
    </dgm:pt>
    <dgm:pt modelId="{56A9410F-D3AE-4160-8142-B67AE4A38A7D}" type="sibTrans" cxnId="{14506A96-8965-4091-94D4-6D0747EFA122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FCE5EB55-7EF1-41A6-9CF8-3EEACC466A2D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Otros residentes</a:t>
          </a:r>
        </a:p>
      </dgm:t>
    </dgm:pt>
    <dgm:pt modelId="{D9C510E1-636F-4AA6-8318-D83265A54B92}" type="parTrans" cxnId="{1AA2D70C-E6E1-445F-8953-EA2FA2E6FB5F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F302BC40-DCA1-41EA-9E7F-0C81B6899E9F}" type="sibTrans" cxnId="{1AA2D70C-E6E1-445F-8953-EA2FA2E6FB5F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75153292-4B68-417F-B32E-DDB38B7E2E24}">
      <dgm:prSet custT="1"/>
      <dgm:spPr/>
      <dgm:t>
        <a:bodyPr/>
        <a:lstStyle/>
        <a:p>
          <a:r>
            <a:rPr lang="es-ES" sz="1200" b="0" noProof="0" dirty="0">
              <a:latin typeface="Montserrat"/>
            </a:rPr>
            <a:t>Jóvenes</a:t>
          </a:r>
        </a:p>
      </dgm:t>
    </dgm:pt>
    <dgm:pt modelId="{F86CEE91-E5C1-4346-96A7-B5686D648546}" type="parTrans" cxnId="{C18ED1C8-7734-4949-A099-69F0A0096117}">
      <dgm:prSet custT="1"/>
      <dgm:spPr/>
      <dgm:t>
        <a:bodyPr/>
        <a:lstStyle/>
        <a:p>
          <a:endParaRPr lang="es-ES" sz="600" noProof="0" dirty="0">
            <a:latin typeface="Montserrat" panose="00000500000000000000" pitchFamily="2" charset="0"/>
          </a:endParaRPr>
        </a:p>
      </dgm:t>
    </dgm:pt>
    <dgm:pt modelId="{DD0C776C-831F-448A-A5FB-05321817B99C}" type="sibTrans" cxnId="{C18ED1C8-7734-4949-A099-69F0A0096117}">
      <dgm:prSet/>
      <dgm:spPr/>
      <dgm:t>
        <a:bodyPr/>
        <a:lstStyle/>
        <a:p>
          <a:endParaRPr lang="es-ES" sz="2000">
            <a:latin typeface="Montserrat" panose="00000500000000000000" pitchFamily="2" charset="0"/>
          </a:endParaRPr>
        </a:p>
      </dgm:t>
    </dgm:pt>
    <dgm:pt modelId="{CF24529D-E120-49C2-AB14-85216F478C61}" type="pres">
      <dgm:prSet presAssocID="{1C70B212-8303-4CA1-ADB6-265F823C9022}" presName="linear" presStyleCnt="0">
        <dgm:presLayoutVars>
          <dgm:animLvl val="lvl"/>
          <dgm:resizeHandles val="exact"/>
        </dgm:presLayoutVars>
      </dgm:prSet>
      <dgm:spPr/>
    </dgm:pt>
    <dgm:pt modelId="{DA32A6CD-2DA7-4844-B1AC-29BD9F8B5FCD}" type="pres">
      <dgm:prSet presAssocID="{9FC63667-CDB3-41EC-B4BE-17343564C80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4F98CF4-224B-4D73-BA21-3E72752B3F10}" type="pres">
      <dgm:prSet presAssocID="{42970FA8-C972-497A-ADA5-E11BAB3B015D}" presName="spacer" presStyleCnt="0"/>
      <dgm:spPr/>
    </dgm:pt>
    <dgm:pt modelId="{24460B12-D641-4F66-A38B-B80471F8FFD5}" type="pres">
      <dgm:prSet presAssocID="{FCE5EB55-7EF1-41A6-9CF8-3EEACC466A2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4A4F793-9FB6-4CC8-BF7C-F9D877D09D28}" type="pres">
      <dgm:prSet presAssocID="{F302BC40-DCA1-41EA-9E7F-0C81B6899E9F}" presName="spacer" presStyleCnt="0"/>
      <dgm:spPr/>
    </dgm:pt>
    <dgm:pt modelId="{785B534E-6FC5-455F-A809-C8A61E652F91}" type="pres">
      <dgm:prSet presAssocID="{75153292-4B68-417F-B32E-DDB38B7E2E24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2DD51F0-60F7-4A37-96EC-2253AA8AB1B0}" type="pres">
      <dgm:prSet presAssocID="{DD0C776C-831F-448A-A5FB-05321817B99C}" presName="spacer" presStyleCnt="0"/>
      <dgm:spPr/>
    </dgm:pt>
    <dgm:pt modelId="{6B9BBBCC-1DCD-459E-879B-680272979C4B}" type="pres">
      <dgm:prSet presAssocID="{E86ECC69-3218-46CE-8C1B-5338020A612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01D137E-DA8E-4D7D-926D-25D8DFC6EDB0}" type="pres">
      <dgm:prSet presAssocID="{5C343706-7EF4-4092-AA8F-F2973F7268C2}" presName="spacer" presStyleCnt="0"/>
      <dgm:spPr/>
    </dgm:pt>
    <dgm:pt modelId="{FFA22421-EEA6-45B0-9A92-506CBA1594C4}" type="pres">
      <dgm:prSet presAssocID="{BC422D13-3DCA-4D6C-BEC4-5CEECAC29D3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EF24E2F-C538-4583-A869-5B230D1B156F}" type="pres">
      <dgm:prSet presAssocID="{F5118D4A-5B7F-48BA-AB96-E82B1961EAF2}" presName="spacer" presStyleCnt="0"/>
      <dgm:spPr/>
    </dgm:pt>
    <dgm:pt modelId="{7E4633CA-7DDB-4903-BC57-293BA58707B9}" type="pres">
      <dgm:prSet presAssocID="{DCA89B2A-263A-4A1C-B11B-EF3CEA7087A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A6C6697-08A1-4A03-9922-25F5203397CB}" type="pres">
      <dgm:prSet presAssocID="{5BD74779-B6AF-4C50-A19C-B1144EDA7BB6}" presName="spacer" presStyleCnt="0"/>
      <dgm:spPr/>
    </dgm:pt>
    <dgm:pt modelId="{F969425B-397E-45AA-94A9-453D8062C075}" type="pres">
      <dgm:prSet presAssocID="{1A678561-F702-4AC0-B600-20C9F6D1332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E265CB0-831B-4831-931C-81BE16BA8147}" type="pres">
      <dgm:prSet presAssocID="{F2E540F5-1792-4A9A-8DD7-FEDAA8DC3616}" presName="spacer" presStyleCnt="0"/>
      <dgm:spPr/>
    </dgm:pt>
    <dgm:pt modelId="{4BC556A7-3CD9-4A0C-8555-E6C0FE6A5618}" type="pres">
      <dgm:prSet presAssocID="{979A073A-552D-4D76-AFA0-6E4C50D5F0FD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BE1D701-EEBF-4B9F-BB76-F7E153C7673E}" type="pres">
      <dgm:prSet presAssocID="{AFCE33A0-0536-4911-9AFA-DFFCB7099150}" presName="spacer" presStyleCnt="0"/>
      <dgm:spPr/>
    </dgm:pt>
    <dgm:pt modelId="{7B8F100E-B4D2-4ACF-8004-40CA2C6953C2}" type="pres">
      <dgm:prSet presAssocID="{5E4BEE47-A88E-464A-B93E-E95DF3B6AEA3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6D2C882-1C75-4CAC-AD4B-B298E7D1A451}" type="pres">
      <dgm:prSet presAssocID="{89F28AF3-6654-4B77-888B-6915FDABDF6D}" presName="spacer" presStyleCnt="0"/>
      <dgm:spPr/>
    </dgm:pt>
    <dgm:pt modelId="{A206892B-D5FD-4457-B388-6CF9D5DF5EB5}" type="pres">
      <dgm:prSet presAssocID="{AEFAC9AD-D6CA-4558-BB91-04C6943B42E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2EC96508-8145-44B3-B164-824151B64D4C}" srcId="{1C70B212-8303-4CA1-ADB6-265F823C9022}" destId="{5E4BEE47-A88E-464A-B93E-E95DF3B6AEA3}" srcOrd="8" destOrd="0" parTransId="{B7F8102F-DAA8-40E0-9F93-DC81E4DF0F96}" sibTransId="{89F28AF3-6654-4B77-888B-6915FDABDF6D}"/>
    <dgm:cxn modelId="{385D3E0B-9BC4-4539-A7F4-9CAEFB3868A6}" type="presOf" srcId="{75153292-4B68-417F-B32E-DDB38B7E2E24}" destId="{785B534E-6FC5-455F-A809-C8A61E652F91}" srcOrd="0" destOrd="0" presId="urn:microsoft.com/office/officeart/2005/8/layout/vList2"/>
    <dgm:cxn modelId="{1AA2D70C-E6E1-445F-8953-EA2FA2E6FB5F}" srcId="{1C70B212-8303-4CA1-ADB6-265F823C9022}" destId="{FCE5EB55-7EF1-41A6-9CF8-3EEACC466A2D}" srcOrd="1" destOrd="0" parTransId="{D9C510E1-636F-4AA6-8318-D83265A54B92}" sibTransId="{F302BC40-DCA1-41EA-9E7F-0C81B6899E9F}"/>
    <dgm:cxn modelId="{C23A6C2A-F298-4D73-9F2A-B63F55DD99CB}" srcId="{1C70B212-8303-4CA1-ADB6-265F823C9022}" destId="{E86ECC69-3218-46CE-8C1B-5338020A6128}" srcOrd="3" destOrd="0" parTransId="{AEF98E98-9807-40F0-8AA5-7CA8B3EFEBE1}" sibTransId="{5C343706-7EF4-4092-AA8F-F2973F7268C2}"/>
    <dgm:cxn modelId="{54083E42-0A7C-4478-AE76-FD89929203F1}" type="presOf" srcId="{979A073A-552D-4D76-AFA0-6E4C50D5F0FD}" destId="{4BC556A7-3CD9-4A0C-8555-E6C0FE6A5618}" srcOrd="0" destOrd="0" presId="urn:microsoft.com/office/officeart/2005/8/layout/vList2"/>
    <dgm:cxn modelId="{F98A026B-38CB-4A4B-BEAB-F6EB44CFED66}" type="presOf" srcId="{E86ECC69-3218-46CE-8C1B-5338020A6128}" destId="{6B9BBBCC-1DCD-459E-879B-680272979C4B}" srcOrd="0" destOrd="0" presId="urn:microsoft.com/office/officeart/2005/8/layout/vList2"/>
    <dgm:cxn modelId="{54711052-5747-475E-AA01-36F8174C7926}" type="presOf" srcId="{5E4BEE47-A88E-464A-B93E-E95DF3B6AEA3}" destId="{7B8F100E-B4D2-4ACF-8004-40CA2C6953C2}" srcOrd="0" destOrd="0" presId="urn:microsoft.com/office/officeart/2005/8/layout/vList2"/>
    <dgm:cxn modelId="{2A19DB74-FB37-4DD6-A428-D931D204D248}" type="presOf" srcId="{1C70B212-8303-4CA1-ADB6-265F823C9022}" destId="{CF24529D-E120-49C2-AB14-85216F478C61}" srcOrd="0" destOrd="0" presId="urn:microsoft.com/office/officeart/2005/8/layout/vList2"/>
    <dgm:cxn modelId="{D69AEE7F-655A-40CA-B387-FDEFCD1E5E16}" type="presOf" srcId="{FCE5EB55-7EF1-41A6-9CF8-3EEACC466A2D}" destId="{24460B12-D641-4F66-A38B-B80471F8FFD5}" srcOrd="0" destOrd="0" presId="urn:microsoft.com/office/officeart/2005/8/layout/vList2"/>
    <dgm:cxn modelId="{643A4E86-72AB-4562-8FF0-AA98D0BFE5AF}" type="presOf" srcId="{AEFAC9AD-D6CA-4558-BB91-04C6943B42EA}" destId="{A206892B-D5FD-4457-B388-6CF9D5DF5EB5}" srcOrd="0" destOrd="0" presId="urn:microsoft.com/office/officeart/2005/8/layout/vList2"/>
    <dgm:cxn modelId="{5D8ACA8B-C18F-4A51-B932-23AF854D85D6}" type="presOf" srcId="{BC422D13-3DCA-4D6C-BEC4-5CEECAC29D3D}" destId="{FFA22421-EEA6-45B0-9A92-506CBA1594C4}" srcOrd="0" destOrd="0" presId="urn:microsoft.com/office/officeart/2005/8/layout/vList2"/>
    <dgm:cxn modelId="{14506A96-8965-4091-94D4-6D0747EFA122}" srcId="{1C70B212-8303-4CA1-ADB6-265F823C9022}" destId="{AEFAC9AD-D6CA-4558-BB91-04C6943B42EA}" srcOrd="9" destOrd="0" parTransId="{2DA5F6B0-C0B3-4B7B-8B8B-B920039E2EAF}" sibTransId="{56A9410F-D3AE-4160-8142-B67AE4A38A7D}"/>
    <dgm:cxn modelId="{BC14D1A2-0C77-44D9-9EA7-95DB8C325DEE}" srcId="{1C70B212-8303-4CA1-ADB6-265F823C9022}" destId="{1A678561-F702-4AC0-B600-20C9F6D1332E}" srcOrd="6" destOrd="0" parTransId="{23E6EF00-83F2-4214-AEB6-B28B91F26D15}" sibTransId="{F2E540F5-1792-4A9A-8DD7-FEDAA8DC3616}"/>
    <dgm:cxn modelId="{B54F85A6-D9FB-4F8B-B93A-D20CABA43DC4}" type="presOf" srcId="{9FC63667-CDB3-41EC-B4BE-17343564C806}" destId="{DA32A6CD-2DA7-4844-B1AC-29BD9F8B5FCD}" srcOrd="0" destOrd="0" presId="urn:microsoft.com/office/officeart/2005/8/layout/vList2"/>
    <dgm:cxn modelId="{28C0C1B1-B85A-429B-82B4-7A644E744DEC}" srcId="{1C70B212-8303-4CA1-ADB6-265F823C9022}" destId="{BC422D13-3DCA-4D6C-BEC4-5CEECAC29D3D}" srcOrd="4" destOrd="0" parTransId="{9C40AF81-6806-4A84-AAEE-46ADBA93FF51}" sibTransId="{F5118D4A-5B7F-48BA-AB96-E82B1961EAF2}"/>
    <dgm:cxn modelId="{0BCC13C6-4802-4654-8777-729F1F9ED3C8}" srcId="{1C70B212-8303-4CA1-ADB6-265F823C9022}" destId="{979A073A-552D-4D76-AFA0-6E4C50D5F0FD}" srcOrd="7" destOrd="0" parTransId="{67DFA44D-D0AA-47D8-A584-650DD7FE3481}" sibTransId="{AFCE33A0-0536-4911-9AFA-DFFCB7099150}"/>
    <dgm:cxn modelId="{C18ED1C8-7734-4949-A099-69F0A0096117}" srcId="{1C70B212-8303-4CA1-ADB6-265F823C9022}" destId="{75153292-4B68-417F-B32E-DDB38B7E2E24}" srcOrd="2" destOrd="0" parTransId="{F86CEE91-E5C1-4346-96A7-B5686D648546}" sibTransId="{DD0C776C-831F-448A-A5FB-05321817B99C}"/>
    <dgm:cxn modelId="{A88859E6-4627-408D-9288-80648306DE78}" srcId="{1C70B212-8303-4CA1-ADB6-265F823C9022}" destId="{9FC63667-CDB3-41EC-B4BE-17343564C806}" srcOrd="0" destOrd="0" parTransId="{848130C5-0BA7-41FF-915C-5D3C0155AFAD}" sibTransId="{42970FA8-C972-497A-ADA5-E11BAB3B015D}"/>
    <dgm:cxn modelId="{05535AF0-CE7B-4A1E-966E-542BCEBAED1E}" type="presOf" srcId="{1A678561-F702-4AC0-B600-20C9F6D1332E}" destId="{F969425B-397E-45AA-94A9-453D8062C075}" srcOrd="0" destOrd="0" presId="urn:microsoft.com/office/officeart/2005/8/layout/vList2"/>
    <dgm:cxn modelId="{97506AF4-CD58-4280-A2F6-053E819B36C3}" srcId="{1C70B212-8303-4CA1-ADB6-265F823C9022}" destId="{DCA89B2A-263A-4A1C-B11B-EF3CEA7087A6}" srcOrd="5" destOrd="0" parTransId="{D4F65835-5EA8-4B25-A3F1-F35D9658A876}" sibTransId="{5BD74779-B6AF-4C50-A19C-B1144EDA7BB6}"/>
    <dgm:cxn modelId="{B00FF8F6-985A-4B37-951C-3DB669BBCA97}" type="presOf" srcId="{DCA89B2A-263A-4A1C-B11B-EF3CEA7087A6}" destId="{7E4633CA-7DDB-4903-BC57-293BA58707B9}" srcOrd="0" destOrd="0" presId="urn:microsoft.com/office/officeart/2005/8/layout/vList2"/>
    <dgm:cxn modelId="{CBDA44C5-EA40-49E9-B373-CC0BC9CC01D3}" type="presParOf" srcId="{CF24529D-E120-49C2-AB14-85216F478C61}" destId="{DA32A6CD-2DA7-4844-B1AC-29BD9F8B5FCD}" srcOrd="0" destOrd="0" presId="urn:microsoft.com/office/officeart/2005/8/layout/vList2"/>
    <dgm:cxn modelId="{6D28D613-145D-4F50-A93C-03471CED2D8C}" type="presParOf" srcId="{CF24529D-E120-49C2-AB14-85216F478C61}" destId="{54F98CF4-224B-4D73-BA21-3E72752B3F10}" srcOrd="1" destOrd="0" presId="urn:microsoft.com/office/officeart/2005/8/layout/vList2"/>
    <dgm:cxn modelId="{0C363416-A0F9-42EF-8F20-BE83839E5D87}" type="presParOf" srcId="{CF24529D-E120-49C2-AB14-85216F478C61}" destId="{24460B12-D641-4F66-A38B-B80471F8FFD5}" srcOrd="2" destOrd="0" presId="urn:microsoft.com/office/officeart/2005/8/layout/vList2"/>
    <dgm:cxn modelId="{001D9EDB-4C26-4455-8BE1-C41B6C0F8CC9}" type="presParOf" srcId="{CF24529D-E120-49C2-AB14-85216F478C61}" destId="{04A4F793-9FB6-4CC8-BF7C-F9D877D09D28}" srcOrd="3" destOrd="0" presId="urn:microsoft.com/office/officeart/2005/8/layout/vList2"/>
    <dgm:cxn modelId="{996AFE6C-36D8-4ADD-A5C0-CB6D7B0D32BC}" type="presParOf" srcId="{CF24529D-E120-49C2-AB14-85216F478C61}" destId="{785B534E-6FC5-455F-A809-C8A61E652F91}" srcOrd="4" destOrd="0" presId="urn:microsoft.com/office/officeart/2005/8/layout/vList2"/>
    <dgm:cxn modelId="{0A80236A-80F6-43E0-9569-BA27F2485070}" type="presParOf" srcId="{CF24529D-E120-49C2-AB14-85216F478C61}" destId="{62DD51F0-60F7-4A37-96EC-2253AA8AB1B0}" srcOrd="5" destOrd="0" presId="urn:microsoft.com/office/officeart/2005/8/layout/vList2"/>
    <dgm:cxn modelId="{CD057599-0988-43DB-98F0-F8B15B432D22}" type="presParOf" srcId="{CF24529D-E120-49C2-AB14-85216F478C61}" destId="{6B9BBBCC-1DCD-459E-879B-680272979C4B}" srcOrd="6" destOrd="0" presId="urn:microsoft.com/office/officeart/2005/8/layout/vList2"/>
    <dgm:cxn modelId="{D9BBD0E0-E165-4738-8705-68CB8BD94BD9}" type="presParOf" srcId="{CF24529D-E120-49C2-AB14-85216F478C61}" destId="{A01D137E-DA8E-4D7D-926D-25D8DFC6EDB0}" srcOrd="7" destOrd="0" presId="urn:microsoft.com/office/officeart/2005/8/layout/vList2"/>
    <dgm:cxn modelId="{8C3A6462-2547-4DD1-BCD4-E9586C4C0FE1}" type="presParOf" srcId="{CF24529D-E120-49C2-AB14-85216F478C61}" destId="{FFA22421-EEA6-45B0-9A92-506CBA1594C4}" srcOrd="8" destOrd="0" presId="urn:microsoft.com/office/officeart/2005/8/layout/vList2"/>
    <dgm:cxn modelId="{0EB72C6A-0EF1-40A3-8A47-8884A3682647}" type="presParOf" srcId="{CF24529D-E120-49C2-AB14-85216F478C61}" destId="{EEF24E2F-C538-4583-A869-5B230D1B156F}" srcOrd="9" destOrd="0" presId="urn:microsoft.com/office/officeart/2005/8/layout/vList2"/>
    <dgm:cxn modelId="{4691EBAA-F0CC-4E2C-B0A0-4AB7E6733584}" type="presParOf" srcId="{CF24529D-E120-49C2-AB14-85216F478C61}" destId="{7E4633CA-7DDB-4903-BC57-293BA58707B9}" srcOrd="10" destOrd="0" presId="urn:microsoft.com/office/officeart/2005/8/layout/vList2"/>
    <dgm:cxn modelId="{72FAACD4-1CA8-4A80-83C9-DA2F1131A7DE}" type="presParOf" srcId="{CF24529D-E120-49C2-AB14-85216F478C61}" destId="{2A6C6697-08A1-4A03-9922-25F5203397CB}" srcOrd="11" destOrd="0" presId="urn:microsoft.com/office/officeart/2005/8/layout/vList2"/>
    <dgm:cxn modelId="{009430E6-83C9-4B38-8A7E-3D10158DE5C8}" type="presParOf" srcId="{CF24529D-E120-49C2-AB14-85216F478C61}" destId="{F969425B-397E-45AA-94A9-453D8062C075}" srcOrd="12" destOrd="0" presId="urn:microsoft.com/office/officeart/2005/8/layout/vList2"/>
    <dgm:cxn modelId="{510C3FDA-4351-498C-B27E-92177179F535}" type="presParOf" srcId="{CF24529D-E120-49C2-AB14-85216F478C61}" destId="{BE265CB0-831B-4831-931C-81BE16BA8147}" srcOrd="13" destOrd="0" presId="urn:microsoft.com/office/officeart/2005/8/layout/vList2"/>
    <dgm:cxn modelId="{D88C1D66-F766-473F-A08E-3A893BEC781F}" type="presParOf" srcId="{CF24529D-E120-49C2-AB14-85216F478C61}" destId="{4BC556A7-3CD9-4A0C-8555-E6C0FE6A5618}" srcOrd="14" destOrd="0" presId="urn:microsoft.com/office/officeart/2005/8/layout/vList2"/>
    <dgm:cxn modelId="{BB7110F5-3548-4FC5-A863-A3628E193D6B}" type="presParOf" srcId="{CF24529D-E120-49C2-AB14-85216F478C61}" destId="{1BE1D701-EEBF-4B9F-BB76-F7E153C7673E}" srcOrd="15" destOrd="0" presId="urn:microsoft.com/office/officeart/2005/8/layout/vList2"/>
    <dgm:cxn modelId="{050B25C6-067A-4608-B59E-6C83C568D4F9}" type="presParOf" srcId="{CF24529D-E120-49C2-AB14-85216F478C61}" destId="{7B8F100E-B4D2-4ACF-8004-40CA2C6953C2}" srcOrd="16" destOrd="0" presId="urn:microsoft.com/office/officeart/2005/8/layout/vList2"/>
    <dgm:cxn modelId="{F944FDF4-AECE-41D9-9639-F409B138744B}" type="presParOf" srcId="{CF24529D-E120-49C2-AB14-85216F478C61}" destId="{46D2C882-1C75-4CAC-AD4B-B298E7D1A451}" srcOrd="17" destOrd="0" presId="urn:microsoft.com/office/officeart/2005/8/layout/vList2"/>
    <dgm:cxn modelId="{2B2AF9C7-CA6D-4A49-ADA7-0FAD6ABD887B}" type="presParOf" srcId="{CF24529D-E120-49C2-AB14-85216F478C61}" destId="{A206892B-D5FD-4457-B388-6CF9D5DF5EB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0B212-8303-4CA1-ADB6-265F823C9022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A98DDD8F-90E2-42D8-AB4E-CD69385D5B9D}">
      <dgm:prSet phldr="0"/>
      <dgm:spPr/>
      <dgm:t>
        <a:bodyPr/>
        <a:lstStyle/>
        <a:p>
          <a:r>
            <a:rPr lang="es-ES" b="0" noProof="0" dirty="0"/>
            <a:t>Control de acceso a edificios, votaciones electrónicas, procesos participativos</a:t>
          </a:r>
          <a:endParaRPr lang="es-ES" dirty="0"/>
        </a:p>
      </dgm:t>
    </dgm:pt>
    <dgm:pt modelId="{9E91A0AF-F3C8-4242-9B88-3E29D5E2BAC4}" type="parTrans" cxnId="{16D29E4B-A004-41A7-98F3-2D0B60B9F7C5}">
      <dgm:prSet/>
      <dgm:spPr/>
    </dgm:pt>
    <dgm:pt modelId="{B5611935-F25E-4419-AC48-64855B4B65B2}" type="sibTrans" cxnId="{16D29E4B-A004-41A7-98F3-2D0B60B9F7C5}">
      <dgm:prSet/>
      <dgm:spPr/>
    </dgm:pt>
    <dgm:pt modelId="{80D81644-D7EB-481C-8E41-05DBC0402C7C}">
      <dgm:prSet phldr="0"/>
      <dgm:spPr/>
      <dgm:t>
        <a:bodyPr/>
        <a:lstStyle/>
        <a:p>
          <a:pPr algn="l" rtl="0"/>
          <a:r>
            <a:rPr lang="es-ES" b="0" noProof="0" dirty="0"/>
            <a:t>Carnets, tarjetas y abonos </a:t>
          </a:r>
          <a:endParaRPr lang="es-ES" b="0" noProof="0" dirty="0">
            <a:latin typeface="Montserrat"/>
          </a:endParaRPr>
        </a:p>
      </dgm:t>
    </dgm:pt>
    <dgm:pt modelId="{937D18F7-2178-48A3-B723-8336BBC17318}" type="parTrans" cxnId="{353A47F1-827A-4BDC-8954-74010E775F9B}">
      <dgm:prSet/>
      <dgm:spPr/>
    </dgm:pt>
    <dgm:pt modelId="{E1AF7708-6DE1-477D-BB03-134AF9802796}" type="sibTrans" cxnId="{353A47F1-827A-4BDC-8954-74010E775F9B}">
      <dgm:prSet/>
      <dgm:spPr/>
    </dgm:pt>
    <dgm:pt modelId="{EE41FC5F-9EC4-4401-83B6-F4537B23CD21}">
      <dgm:prSet phldr="0"/>
      <dgm:spPr/>
      <dgm:t>
        <a:bodyPr/>
        <a:lstStyle/>
        <a:p>
          <a:pPr algn="l"/>
          <a:r>
            <a:rPr lang="es-ES" b="0" noProof="0" dirty="0"/>
            <a:t>Estudiante, jubilado, carnet biblioteca, punto limpio </a:t>
          </a:r>
          <a:endParaRPr lang="es-ES" dirty="0"/>
        </a:p>
      </dgm:t>
    </dgm:pt>
    <dgm:pt modelId="{7302CF68-D94E-42DA-A1F7-889C11C9274E}" type="parTrans" cxnId="{0F7208EC-225B-4025-93E4-E118143A7650}">
      <dgm:prSet/>
      <dgm:spPr/>
    </dgm:pt>
    <dgm:pt modelId="{9E3BA230-DC7B-4577-9175-A21F35E482E4}" type="sibTrans" cxnId="{0F7208EC-225B-4025-93E4-E118143A7650}">
      <dgm:prSet/>
      <dgm:spPr/>
    </dgm:pt>
    <dgm:pt modelId="{3865EDF8-C9D7-4A95-B522-3161092CCD88}">
      <dgm:prSet phldr="0"/>
      <dgm:spPr/>
      <dgm:t>
        <a:bodyPr/>
        <a:lstStyle/>
        <a:p>
          <a:pPr algn="l"/>
          <a:r>
            <a:rPr lang="es-ES" b="0" noProof="0" dirty="0"/>
            <a:t>Autorizaciones y licencias </a:t>
          </a:r>
          <a:endParaRPr lang="es-ES" dirty="0"/>
        </a:p>
      </dgm:t>
    </dgm:pt>
    <dgm:pt modelId="{22EBE381-365C-4AF1-9027-19D9E8DBBC9E}" type="parTrans" cxnId="{4BBD0C1B-99AC-49B0-B37B-2B037568B43B}">
      <dgm:prSet/>
      <dgm:spPr/>
    </dgm:pt>
    <dgm:pt modelId="{646005E8-4653-4CEA-9546-962E39604F13}" type="sibTrans" cxnId="{4BBD0C1B-99AC-49B0-B37B-2B037568B43B}">
      <dgm:prSet/>
      <dgm:spPr/>
    </dgm:pt>
    <dgm:pt modelId="{0863D28E-212E-4538-BF52-AC59D98F1889}">
      <dgm:prSet phldr="0"/>
      <dgm:spPr/>
      <dgm:t>
        <a:bodyPr/>
        <a:lstStyle/>
        <a:p>
          <a:pPr algn="l"/>
          <a:r>
            <a:rPr lang="es-ES" b="0" noProof="0" dirty="0"/>
            <a:t>Permiso de armas, licencia de piloto de drones, licencia de caza y pesca </a:t>
          </a:r>
          <a:endParaRPr lang="es-ES" dirty="0"/>
        </a:p>
      </dgm:t>
    </dgm:pt>
    <dgm:pt modelId="{525B96C9-8BA4-4BE1-A41A-F941C43F17CF}" type="parTrans" cxnId="{08A7C582-E3EF-408D-A005-B85DF734872A}">
      <dgm:prSet/>
      <dgm:spPr/>
    </dgm:pt>
    <dgm:pt modelId="{C86EB462-162E-49DF-BDCA-AF85CBD12047}" type="sibTrans" cxnId="{08A7C582-E3EF-408D-A005-B85DF734872A}">
      <dgm:prSet/>
      <dgm:spPr/>
    </dgm:pt>
    <dgm:pt modelId="{00955074-82B4-40DB-B663-0D3BC568195A}">
      <dgm:prSet phldr="0"/>
      <dgm:spPr/>
      <dgm:t>
        <a:bodyPr/>
        <a:lstStyle/>
        <a:p>
          <a:pPr algn="l"/>
          <a:r>
            <a:rPr lang="es-ES" b="0" noProof="0" dirty="0"/>
            <a:t>Ayudas y subvenciones </a:t>
          </a:r>
          <a:endParaRPr lang="es-ES" dirty="0"/>
        </a:p>
      </dgm:t>
    </dgm:pt>
    <dgm:pt modelId="{D618F07C-CC25-4A24-954A-BBE4096415A8}" type="parTrans" cxnId="{5CFB7475-3C33-4299-AA25-2AFC216B7BA8}">
      <dgm:prSet/>
      <dgm:spPr/>
    </dgm:pt>
    <dgm:pt modelId="{481D0B83-7D61-4509-A64D-59758D70994C}" type="sibTrans" cxnId="{5CFB7475-3C33-4299-AA25-2AFC216B7BA8}">
      <dgm:prSet/>
      <dgm:spPr/>
    </dgm:pt>
    <dgm:pt modelId="{44D5D9DD-E659-4E9C-8F2B-B64098BA9B0A}">
      <dgm:prSet phldr="0"/>
      <dgm:spPr/>
      <dgm:t>
        <a:bodyPr/>
        <a:lstStyle/>
        <a:p>
          <a:pPr algn="l"/>
          <a:r>
            <a:rPr lang="es-ES" b="0" noProof="0" dirty="0"/>
            <a:t>Beca comedor, nivel de renta baja </a:t>
          </a:r>
          <a:endParaRPr lang="es-ES" dirty="0"/>
        </a:p>
      </dgm:t>
    </dgm:pt>
    <dgm:pt modelId="{6118060F-0000-46D1-96BC-576DF57A2547}" type="parTrans" cxnId="{73EC93B1-585E-4C9A-9D63-56EA233F70DD}">
      <dgm:prSet/>
      <dgm:spPr/>
    </dgm:pt>
    <dgm:pt modelId="{2A5F0370-AD92-48E7-A213-55CBEA1CE03C}" type="sibTrans" cxnId="{73EC93B1-585E-4C9A-9D63-56EA233F70DD}">
      <dgm:prSet/>
      <dgm:spPr/>
    </dgm:pt>
    <dgm:pt modelId="{93A87A85-1254-4969-9704-111EA4CFC5B5}">
      <dgm:prSet phldr="0"/>
      <dgm:spPr/>
      <dgm:t>
        <a:bodyPr/>
        <a:lstStyle/>
        <a:p>
          <a:pPr algn="l"/>
          <a:r>
            <a:rPr lang="es-ES" b="0" noProof="0" dirty="0"/>
            <a:t>Alquiler y reserva de instalaciones </a:t>
          </a:r>
          <a:endParaRPr lang="es-ES" dirty="0"/>
        </a:p>
      </dgm:t>
    </dgm:pt>
    <dgm:pt modelId="{C120F51A-4747-4B85-867A-CB8792D9BB94}" type="parTrans" cxnId="{4D53A46A-CD74-4E14-943C-63DE03573614}">
      <dgm:prSet/>
      <dgm:spPr/>
    </dgm:pt>
    <dgm:pt modelId="{10A7FB5B-E9D5-4386-B8B3-C39C5AA92146}" type="sibTrans" cxnId="{4D53A46A-CD74-4E14-943C-63DE03573614}">
      <dgm:prSet/>
      <dgm:spPr/>
    </dgm:pt>
    <dgm:pt modelId="{E1BBF1F0-0068-420D-B933-E3B61753DBAB}">
      <dgm:prSet phldr="0"/>
      <dgm:spPr/>
      <dgm:t>
        <a:bodyPr/>
        <a:lstStyle/>
        <a:p>
          <a:pPr algn="l"/>
          <a:r>
            <a:rPr lang="es-ES" b="0" noProof="0" dirty="0"/>
            <a:t>Instalaciones deportivas municipales, alquiler bicicletas </a:t>
          </a:r>
          <a:endParaRPr lang="es-ES" dirty="0"/>
        </a:p>
      </dgm:t>
    </dgm:pt>
    <dgm:pt modelId="{08A3F286-DCC3-4DCF-A37C-AAEAF1E00D50}" type="parTrans" cxnId="{275B5599-5095-4D76-944F-7F114C61FA90}">
      <dgm:prSet/>
      <dgm:spPr/>
    </dgm:pt>
    <dgm:pt modelId="{69DB6F4E-0D43-4574-940B-61996F64AB32}" type="sibTrans" cxnId="{275B5599-5095-4D76-944F-7F114C61FA90}">
      <dgm:prSet/>
      <dgm:spPr/>
    </dgm:pt>
    <dgm:pt modelId="{8D4CA8A6-A9FB-45F8-8DBB-C7785A1E9DC0}">
      <dgm:prSet phldr="0"/>
      <dgm:spPr/>
      <dgm:t>
        <a:bodyPr/>
        <a:lstStyle/>
        <a:p>
          <a:pPr algn="l"/>
          <a:r>
            <a:rPr lang="es-ES" b="0" noProof="0" dirty="0"/>
            <a:t>Identificación en denuncias y reclamaciones </a:t>
          </a:r>
          <a:endParaRPr lang="es-ES" dirty="0"/>
        </a:p>
      </dgm:t>
    </dgm:pt>
    <dgm:pt modelId="{93AB5940-F907-4273-A740-11ACFDC7E5E0}" type="parTrans" cxnId="{6D4EA063-97C0-4CFD-8CBC-21DB0ABBE510}">
      <dgm:prSet/>
      <dgm:spPr/>
    </dgm:pt>
    <dgm:pt modelId="{19B6E93F-F9A3-45DC-9A3C-4DA7765201F0}" type="sibTrans" cxnId="{6D4EA063-97C0-4CFD-8CBC-21DB0ABBE510}">
      <dgm:prSet/>
      <dgm:spPr/>
    </dgm:pt>
    <dgm:pt modelId="{B8676E2C-46AB-46B4-B51F-E4242F406A51}">
      <dgm:prSet phldr="0"/>
      <dgm:spPr/>
      <dgm:t>
        <a:bodyPr/>
        <a:lstStyle/>
        <a:p>
          <a:pPr algn="l"/>
          <a:r>
            <a:rPr lang="es-ES" b="0" noProof="0" dirty="0"/>
            <a:t>Identidad digital </a:t>
          </a:r>
          <a:endParaRPr lang="es-ES" dirty="0"/>
        </a:p>
      </dgm:t>
    </dgm:pt>
    <dgm:pt modelId="{123B425C-1A05-445D-B3FD-B0437B5349B0}" type="parTrans" cxnId="{A57302C7-ACDC-475B-8381-48EB539F58C5}">
      <dgm:prSet/>
      <dgm:spPr/>
    </dgm:pt>
    <dgm:pt modelId="{38788196-1328-423A-82B7-5D6243D3AA80}" type="sibTrans" cxnId="{A57302C7-ACDC-475B-8381-48EB539F58C5}">
      <dgm:prSet/>
      <dgm:spPr/>
    </dgm:pt>
    <dgm:pt modelId="{C989088C-A4DB-4F7C-BA0F-1E575FC72553}">
      <dgm:prSet phldr="0"/>
      <dgm:spPr/>
      <dgm:t>
        <a:bodyPr/>
        <a:lstStyle/>
        <a:p>
          <a:pPr algn="l"/>
          <a:r>
            <a:rPr lang="es-ES" b="0" noProof="0" dirty="0"/>
            <a:t>Certificados, pagos y domiciliaciones </a:t>
          </a:r>
          <a:endParaRPr lang="es-ES" dirty="0"/>
        </a:p>
      </dgm:t>
    </dgm:pt>
    <dgm:pt modelId="{B387ECF3-6856-4165-A768-D927A5604018}" type="parTrans" cxnId="{3E66B9E1-6D5D-4B59-B228-36D35D328079}">
      <dgm:prSet/>
      <dgm:spPr/>
    </dgm:pt>
    <dgm:pt modelId="{83E53A5D-0AC8-4397-A268-C8B53AD652D7}" type="sibTrans" cxnId="{3E66B9E1-6D5D-4B59-B228-36D35D328079}">
      <dgm:prSet/>
      <dgm:spPr/>
    </dgm:pt>
    <dgm:pt modelId="{0ECF2582-B3DD-4F7F-BB44-B2A565CAB911}">
      <dgm:prSet phldr="0"/>
      <dgm:spPr/>
      <dgm:t>
        <a:bodyPr/>
        <a:lstStyle/>
        <a:p>
          <a:pPr algn="l" rtl="0"/>
          <a:r>
            <a:rPr lang="es-ES" b="0" noProof="0" dirty="0"/>
            <a:t>Certificado de Empadronamiento,</a:t>
          </a:r>
          <a:r>
            <a:rPr lang="es-ES" b="0" noProof="0" dirty="0">
              <a:latin typeface="Calibri"/>
            </a:rPr>
            <a:t> título</a:t>
          </a:r>
          <a:r>
            <a:rPr lang="es-ES" b="0" noProof="0" dirty="0"/>
            <a:t> </a:t>
          </a:r>
          <a:r>
            <a:rPr lang="es-ES" b="0" noProof="0" dirty="0">
              <a:latin typeface="Calibri"/>
            </a:rPr>
            <a:t>de familia numerosa, certificado</a:t>
          </a:r>
          <a:r>
            <a:rPr lang="es-ES" b="0" noProof="0" dirty="0"/>
            <a:t> </a:t>
          </a:r>
          <a:r>
            <a:rPr lang="es-ES" dirty="0">
              <a:solidFill>
                <a:srgbClr val="000000"/>
              </a:solidFill>
              <a:latin typeface="Calibri"/>
              <a:ea typeface="Calibri"/>
              <a:cs typeface="Calibri"/>
            </a:rPr>
            <a:t>discapacidad</a:t>
          </a:r>
          <a:endParaRPr lang="es-ES" dirty="0">
            <a:solidFill>
              <a:srgbClr val="000000"/>
            </a:solidFill>
            <a:latin typeface="Montserrat"/>
          </a:endParaRPr>
        </a:p>
      </dgm:t>
    </dgm:pt>
    <dgm:pt modelId="{DC7A2128-7F2A-4329-A9D8-701E5364E4AB}" type="parTrans" cxnId="{185A9477-0D6F-465A-8A2B-A4F1FFD587A2}">
      <dgm:prSet/>
      <dgm:spPr/>
    </dgm:pt>
    <dgm:pt modelId="{180224F1-40CA-4C9D-A34D-5ABBD2CAD352}" type="sibTrans" cxnId="{185A9477-0D6F-465A-8A2B-A4F1FFD587A2}">
      <dgm:prSet/>
      <dgm:spPr/>
    </dgm:pt>
    <dgm:pt modelId="{D731DAC7-80DA-4337-AE88-8E908D41EC5C}">
      <dgm:prSet phldr="0"/>
      <dgm:spPr/>
      <dgm:t>
        <a:bodyPr/>
        <a:lstStyle/>
        <a:p>
          <a:pPr algn="l"/>
          <a:r>
            <a:rPr lang="es-ES" b="0" noProof="0" dirty="0"/>
            <a:t>Seguridad e identificación </a:t>
          </a:r>
          <a:endParaRPr lang="es-ES" dirty="0"/>
        </a:p>
      </dgm:t>
    </dgm:pt>
    <dgm:pt modelId="{305C9532-5877-43E1-856D-595624B4425C}" type="parTrans" cxnId="{5B56CDDA-650A-4465-AE92-A96EDA064605}">
      <dgm:prSet/>
      <dgm:spPr/>
    </dgm:pt>
    <dgm:pt modelId="{1E31CE9E-C268-4263-AC74-F3F3258E3EAB}" type="sibTrans" cxnId="{5B56CDDA-650A-4465-AE92-A96EDA064605}">
      <dgm:prSet/>
      <dgm:spPr/>
    </dgm:pt>
    <dgm:pt modelId="{0145F525-F392-446D-97C1-80812ECFDD99}" type="pres">
      <dgm:prSet presAssocID="{1C70B212-8303-4CA1-ADB6-265F823C9022}" presName="linear" presStyleCnt="0">
        <dgm:presLayoutVars>
          <dgm:animLvl val="lvl"/>
          <dgm:resizeHandles val="exact"/>
        </dgm:presLayoutVars>
      </dgm:prSet>
      <dgm:spPr/>
    </dgm:pt>
    <dgm:pt modelId="{3479BFD6-DC51-438B-B6C2-0757B1E0DD47}" type="pres">
      <dgm:prSet presAssocID="{80D81644-D7EB-481C-8E41-05DBC0402C7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8D769BB-A47B-44C1-B64E-4BA2EC909932}" type="pres">
      <dgm:prSet presAssocID="{80D81644-D7EB-481C-8E41-05DBC0402C7C}" presName="childText" presStyleLbl="revTx" presStyleIdx="0" presStyleCnt="7">
        <dgm:presLayoutVars>
          <dgm:bulletEnabled val="1"/>
        </dgm:presLayoutVars>
      </dgm:prSet>
      <dgm:spPr/>
    </dgm:pt>
    <dgm:pt modelId="{55308CAE-C3D7-49C0-9898-3AB996B8BEBD}" type="pres">
      <dgm:prSet presAssocID="{3865EDF8-C9D7-4A95-B522-3161092CCD8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0B69C65-19B4-42D5-A982-4A2B24DE14D6}" type="pres">
      <dgm:prSet presAssocID="{3865EDF8-C9D7-4A95-B522-3161092CCD88}" presName="childText" presStyleLbl="revTx" presStyleIdx="1" presStyleCnt="7">
        <dgm:presLayoutVars>
          <dgm:bulletEnabled val="1"/>
        </dgm:presLayoutVars>
      </dgm:prSet>
      <dgm:spPr/>
    </dgm:pt>
    <dgm:pt modelId="{D1D9A206-844D-4F9A-938E-989DC181F29F}" type="pres">
      <dgm:prSet presAssocID="{00955074-82B4-40DB-B663-0D3BC568195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96D3B54-EA18-4C0F-85C1-88B702F78672}" type="pres">
      <dgm:prSet presAssocID="{00955074-82B4-40DB-B663-0D3BC568195A}" presName="childText" presStyleLbl="revTx" presStyleIdx="2" presStyleCnt="7">
        <dgm:presLayoutVars>
          <dgm:bulletEnabled val="1"/>
        </dgm:presLayoutVars>
      </dgm:prSet>
      <dgm:spPr/>
    </dgm:pt>
    <dgm:pt modelId="{B81E6602-E950-4A5A-A17B-2B5DC69489B2}" type="pres">
      <dgm:prSet presAssocID="{93A87A85-1254-4969-9704-111EA4CFC5B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9D386E-DE91-4DD4-9DB6-527AC01FD3D5}" type="pres">
      <dgm:prSet presAssocID="{93A87A85-1254-4969-9704-111EA4CFC5B5}" presName="childText" presStyleLbl="revTx" presStyleIdx="3" presStyleCnt="7">
        <dgm:presLayoutVars>
          <dgm:bulletEnabled val="1"/>
        </dgm:presLayoutVars>
      </dgm:prSet>
      <dgm:spPr/>
    </dgm:pt>
    <dgm:pt modelId="{544DB5D6-6EB7-4BA5-A95C-65307E0A9C49}" type="pres">
      <dgm:prSet presAssocID="{8D4CA8A6-A9FB-45F8-8DBB-C7785A1E9DC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8C76595-7F1A-4973-9A30-5451DE14C14A}" type="pres">
      <dgm:prSet presAssocID="{8D4CA8A6-A9FB-45F8-8DBB-C7785A1E9DC0}" presName="childText" presStyleLbl="revTx" presStyleIdx="4" presStyleCnt="7">
        <dgm:presLayoutVars>
          <dgm:bulletEnabled val="1"/>
        </dgm:presLayoutVars>
      </dgm:prSet>
      <dgm:spPr/>
    </dgm:pt>
    <dgm:pt modelId="{CBE1DFA0-145A-4206-A7FD-639127A0C860}" type="pres">
      <dgm:prSet presAssocID="{C989088C-A4DB-4F7C-BA0F-1E575FC7255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67E3949-B7E8-4BD4-B88C-1D38E5BEEA1C}" type="pres">
      <dgm:prSet presAssocID="{C989088C-A4DB-4F7C-BA0F-1E575FC72553}" presName="childText" presStyleLbl="revTx" presStyleIdx="5" presStyleCnt="7">
        <dgm:presLayoutVars>
          <dgm:bulletEnabled val="1"/>
        </dgm:presLayoutVars>
      </dgm:prSet>
      <dgm:spPr/>
    </dgm:pt>
    <dgm:pt modelId="{2D0DB52E-B296-48C9-97A4-70CD2E0634CA}" type="pres">
      <dgm:prSet presAssocID="{D731DAC7-80DA-4337-AE88-8E908D41EC5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480D68D-7427-4F5F-933B-CCB977EF8878}" type="pres">
      <dgm:prSet presAssocID="{D731DAC7-80DA-4337-AE88-8E908D41EC5C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4BBD0C1B-99AC-49B0-B37B-2B037568B43B}" srcId="{1C70B212-8303-4CA1-ADB6-265F823C9022}" destId="{3865EDF8-C9D7-4A95-B522-3161092CCD88}" srcOrd="1" destOrd="0" parTransId="{22EBE381-365C-4AF1-9027-19D9E8DBBC9E}" sibTransId="{646005E8-4653-4CEA-9546-962E39604F13}"/>
    <dgm:cxn modelId="{F7C1CA24-6AED-45B6-892B-973A8090647F}" type="presOf" srcId="{E1BBF1F0-0068-420D-B933-E3B61753DBAB}" destId="{C09D386E-DE91-4DD4-9DB6-527AC01FD3D5}" srcOrd="0" destOrd="0" presId="urn:microsoft.com/office/officeart/2005/8/layout/vList2"/>
    <dgm:cxn modelId="{1B22792C-F1FB-4185-B9D6-EE2A676840BF}" type="presOf" srcId="{93A87A85-1254-4969-9704-111EA4CFC5B5}" destId="{B81E6602-E950-4A5A-A17B-2B5DC69489B2}" srcOrd="0" destOrd="0" presId="urn:microsoft.com/office/officeart/2005/8/layout/vList2"/>
    <dgm:cxn modelId="{D7E31D40-33C2-4842-BCC4-9F77BE353C8B}" type="presOf" srcId="{0863D28E-212E-4538-BF52-AC59D98F1889}" destId="{60B69C65-19B4-42D5-A982-4A2B24DE14D6}" srcOrd="0" destOrd="0" presId="urn:microsoft.com/office/officeart/2005/8/layout/vList2"/>
    <dgm:cxn modelId="{6D4EA063-97C0-4CFD-8CBC-21DB0ABBE510}" srcId="{1C70B212-8303-4CA1-ADB6-265F823C9022}" destId="{8D4CA8A6-A9FB-45F8-8DBB-C7785A1E9DC0}" srcOrd="4" destOrd="0" parTransId="{93AB5940-F907-4273-A740-11ACFDC7E5E0}" sibTransId="{19B6E93F-F9A3-45DC-9A3C-4DA7765201F0}"/>
    <dgm:cxn modelId="{02784F68-03E7-43F1-B20D-5E5F3B87F507}" type="presOf" srcId="{80D81644-D7EB-481C-8E41-05DBC0402C7C}" destId="{3479BFD6-DC51-438B-B6C2-0757B1E0DD47}" srcOrd="0" destOrd="0" presId="urn:microsoft.com/office/officeart/2005/8/layout/vList2"/>
    <dgm:cxn modelId="{4D53A46A-CD74-4E14-943C-63DE03573614}" srcId="{1C70B212-8303-4CA1-ADB6-265F823C9022}" destId="{93A87A85-1254-4969-9704-111EA4CFC5B5}" srcOrd="3" destOrd="0" parTransId="{C120F51A-4747-4B85-867A-CB8792D9BB94}" sibTransId="{10A7FB5B-E9D5-4386-B8B3-C39C5AA92146}"/>
    <dgm:cxn modelId="{16D29E4B-A004-41A7-98F3-2D0B60B9F7C5}" srcId="{D731DAC7-80DA-4337-AE88-8E908D41EC5C}" destId="{A98DDD8F-90E2-42D8-AB4E-CD69385D5B9D}" srcOrd="0" destOrd="0" parTransId="{9E91A0AF-F3C8-4242-9B88-3E29D5E2BAC4}" sibTransId="{B5611935-F25E-4419-AC48-64855B4B65B2}"/>
    <dgm:cxn modelId="{60D3B26B-2150-4B73-BD92-38D803BA04D4}" type="presOf" srcId="{44D5D9DD-E659-4E9C-8F2B-B64098BA9B0A}" destId="{E96D3B54-EA18-4C0F-85C1-88B702F78672}" srcOrd="0" destOrd="0" presId="urn:microsoft.com/office/officeart/2005/8/layout/vList2"/>
    <dgm:cxn modelId="{FBE47A72-DEB6-48B7-8115-A15BFD246424}" type="presOf" srcId="{1C70B212-8303-4CA1-ADB6-265F823C9022}" destId="{0145F525-F392-446D-97C1-80812ECFDD99}" srcOrd="0" destOrd="0" presId="urn:microsoft.com/office/officeart/2005/8/layout/vList2"/>
    <dgm:cxn modelId="{5CFB7475-3C33-4299-AA25-2AFC216B7BA8}" srcId="{1C70B212-8303-4CA1-ADB6-265F823C9022}" destId="{00955074-82B4-40DB-B663-0D3BC568195A}" srcOrd="2" destOrd="0" parTransId="{D618F07C-CC25-4A24-954A-BBE4096415A8}" sibTransId="{481D0B83-7D61-4509-A64D-59758D70994C}"/>
    <dgm:cxn modelId="{185A9477-0D6F-465A-8A2B-A4F1FFD587A2}" srcId="{C989088C-A4DB-4F7C-BA0F-1E575FC72553}" destId="{0ECF2582-B3DD-4F7F-BB44-B2A565CAB911}" srcOrd="0" destOrd="0" parTransId="{DC7A2128-7F2A-4329-A9D8-701E5364E4AB}" sibTransId="{180224F1-40CA-4C9D-A34D-5ABBD2CAD352}"/>
    <dgm:cxn modelId="{08A7C582-E3EF-408D-A005-B85DF734872A}" srcId="{3865EDF8-C9D7-4A95-B522-3161092CCD88}" destId="{0863D28E-212E-4538-BF52-AC59D98F1889}" srcOrd="0" destOrd="0" parTransId="{525B96C9-8BA4-4BE1-A41A-F941C43F17CF}" sibTransId="{C86EB462-162E-49DF-BDCA-AF85CBD12047}"/>
    <dgm:cxn modelId="{24F55E89-5AC3-4E55-80EE-506A3ADFA590}" type="presOf" srcId="{00955074-82B4-40DB-B663-0D3BC568195A}" destId="{D1D9A206-844D-4F9A-938E-989DC181F29F}" srcOrd="0" destOrd="0" presId="urn:microsoft.com/office/officeart/2005/8/layout/vList2"/>
    <dgm:cxn modelId="{0D402998-9EAD-40F9-BFC1-598F41A30911}" type="presOf" srcId="{0ECF2582-B3DD-4F7F-BB44-B2A565CAB911}" destId="{067E3949-B7E8-4BD4-B88C-1D38E5BEEA1C}" srcOrd="0" destOrd="0" presId="urn:microsoft.com/office/officeart/2005/8/layout/vList2"/>
    <dgm:cxn modelId="{275B5599-5095-4D76-944F-7F114C61FA90}" srcId="{93A87A85-1254-4969-9704-111EA4CFC5B5}" destId="{E1BBF1F0-0068-420D-B933-E3B61753DBAB}" srcOrd="0" destOrd="0" parTransId="{08A3F286-DCC3-4DCF-A37C-AAEAF1E00D50}" sibTransId="{69DB6F4E-0D43-4574-940B-61996F64AB32}"/>
    <dgm:cxn modelId="{6105F39F-8537-46C2-B283-F04503497D34}" type="presOf" srcId="{B8676E2C-46AB-46B4-B51F-E4242F406A51}" destId="{C8C76595-7F1A-4973-9A30-5451DE14C14A}" srcOrd="0" destOrd="0" presId="urn:microsoft.com/office/officeart/2005/8/layout/vList2"/>
    <dgm:cxn modelId="{24B5DEA8-2547-4455-8778-DD19076D9A7F}" type="presOf" srcId="{C989088C-A4DB-4F7C-BA0F-1E575FC72553}" destId="{CBE1DFA0-145A-4206-A7FD-639127A0C860}" srcOrd="0" destOrd="0" presId="urn:microsoft.com/office/officeart/2005/8/layout/vList2"/>
    <dgm:cxn modelId="{73EC93B1-585E-4C9A-9D63-56EA233F70DD}" srcId="{00955074-82B4-40DB-B663-0D3BC568195A}" destId="{44D5D9DD-E659-4E9C-8F2B-B64098BA9B0A}" srcOrd="0" destOrd="0" parTransId="{6118060F-0000-46D1-96BC-576DF57A2547}" sibTransId="{2A5F0370-AD92-48E7-A213-55CBEA1CE03C}"/>
    <dgm:cxn modelId="{A57302C7-ACDC-475B-8381-48EB539F58C5}" srcId="{8D4CA8A6-A9FB-45F8-8DBB-C7785A1E9DC0}" destId="{B8676E2C-46AB-46B4-B51F-E4242F406A51}" srcOrd="0" destOrd="0" parTransId="{123B425C-1A05-445D-B3FD-B0437B5349B0}" sibTransId="{38788196-1328-423A-82B7-5D6243D3AA80}"/>
    <dgm:cxn modelId="{9A47C6D5-870F-4AEB-B7EC-8667B2188F7F}" type="presOf" srcId="{3865EDF8-C9D7-4A95-B522-3161092CCD88}" destId="{55308CAE-C3D7-49C0-9898-3AB996B8BEBD}" srcOrd="0" destOrd="0" presId="urn:microsoft.com/office/officeart/2005/8/layout/vList2"/>
    <dgm:cxn modelId="{AAD12ED7-092D-4CA9-82A0-30B63FF14C2B}" type="presOf" srcId="{EE41FC5F-9EC4-4401-83B6-F4537B23CD21}" destId="{E8D769BB-A47B-44C1-B64E-4BA2EC909932}" srcOrd="0" destOrd="0" presId="urn:microsoft.com/office/officeart/2005/8/layout/vList2"/>
    <dgm:cxn modelId="{5B56CDDA-650A-4465-AE92-A96EDA064605}" srcId="{1C70B212-8303-4CA1-ADB6-265F823C9022}" destId="{D731DAC7-80DA-4337-AE88-8E908D41EC5C}" srcOrd="6" destOrd="0" parTransId="{305C9532-5877-43E1-856D-595624B4425C}" sibTransId="{1E31CE9E-C268-4263-AC74-F3F3258E3EAB}"/>
    <dgm:cxn modelId="{C2CCF2DC-C7B6-45C6-B279-538B62DC5F3C}" type="presOf" srcId="{D731DAC7-80DA-4337-AE88-8E908D41EC5C}" destId="{2D0DB52E-B296-48C9-97A4-70CD2E0634CA}" srcOrd="0" destOrd="0" presId="urn:microsoft.com/office/officeart/2005/8/layout/vList2"/>
    <dgm:cxn modelId="{3E66B9E1-6D5D-4B59-B228-36D35D328079}" srcId="{1C70B212-8303-4CA1-ADB6-265F823C9022}" destId="{C989088C-A4DB-4F7C-BA0F-1E575FC72553}" srcOrd="5" destOrd="0" parTransId="{B387ECF3-6856-4165-A768-D927A5604018}" sibTransId="{83E53A5D-0AC8-4397-A268-C8B53AD652D7}"/>
    <dgm:cxn modelId="{FF0AB8E4-27F3-4C59-ACF9-3A3767B8E909}" type="presOf" srcId="{A98DDD8F-90E2-42D8-AB4E-CD69385D5B9D}" destId="{A480D68D-7427-4F5F-933B-CCB977EF8878}" srcOrd="0" destOrd="0" presId="urn:microsoft.com/office/officeart/2005/8/layout/vList2"/>
    <dgm:cxn modelId="{0F7208EC-225B-4025-93E4-E118143A7650}" srcId="{80D81644-D7EB-481C-8E41-05DBC0402C7C}" destId="{EE41FC5F-9EC4-4401-83B6-F4537B23CD21}" srcOrd="0" destOrd="0" parTransId="{7302CF68-D94E-42DA-A1F7-889C11C9274E}" sibTransId="{9E3BA230-DC7B-4577-9175-A21F35E482E4}"/>
    <dgm:cxn modelId="{353A47F1-827A-4BDC-8954-74010E775F9B}" srcId="{1C70B212-8303-4CA1-ADB6-265F823C9022}" destId="{80D81644-D7EB-481C-8E41-05DBC0402C7C}" srcOrd="0" destOrd="0" parTransId="{937D18F7-2178-48A3-B723-8336BBC17318}" sibTransId="{E1AF7708-6DE1-477D-BB03-134AF9802796}"/>
    <dgm:cxn modelId="{5A568DFB-0E0C-432B-B41B-3C1D75138DA2}" type="presOf" srcId="{8D4CA8A6-A9FB-45F8-8DBB-C7785A1E9DC0}" destId="{544DB5D6-6EB7-4BA5-A95C-65307E0A9C49}" srcOrd="0" destOrd="0" presId="urn:microsoft.com/office/officeart/2005/8/layout/vList2"/>
    <dgm:cxn modelId="{ED22BF8B-069A-4CD3-AB2D-55EB975F0A21}" type="presParOf" srcId="{0145F525-F392-446D-97C1-80812ECFDD99}" destId="{3479BFD6-DC51-438B-B6C2-0757B1E0DD47}" srcOrd="0" destOrd="0" presId="urn:microsoft.com/office/officeart/2005/8/layout/vList2"/>
    <dgm:cxn modelId="{2CA449FE-D6BF-44BD-96FC-E30CC085D621}" type="presParOf" srcId="{0145F525-F392-446D-97C1-80812ECFDD99}" destId="{E8D769BB-A47B-44C1-B64E-4BA2EC909932}" srcOrd="1" destOrd="0" presId="urn:microsoft.com/office/officeart/2005/8/layout/vList2"/>
    <dgm:cxn modelId="{31110447-869C-484B-9742-7667C5253592}" type="presParOf" srcId="{0145F525-F392-446D-97C1-80812ECFDD99}" destId="{55308CAE-C3D7-49C0-9898-3AB996B8BEBD}" srcOrd="2" destOrd="0" presId="urn:microsoft.com/office/officeart/2005/8/layout/vList2"/>
    <dgm:cxn modelId="{611AB1DE-139A-405D-BC91-2AD6CAD26C0E}" type="presParOf" srcId="{0145F525-F392-446D-97C1-80812ECFDD99}" destId="{60B69C65-19B4-42D5-A982-4A2B24DE14D6}" srcOrd="3" destOrd="0" presId="urn:microsoft.com/office/officeart/2005/8/layout/vList2"/>
    <dgm:cxn modelId="{80A615B3-0EFD-4891-92CC-97C956425913}" type="presParOf" srcId="{0145F525-F392-446D-97C1-80812ECFDD99}" destId="{D1D9A206-844D-4F9A-938E-989DC181F29F}" srcOrd="4" destOrd="0" presId="urn:microsoft.com/office/officeart/2005/8/layout/vList2"/>
    <dgm:cxn modelId="{DA9A5234-DF0E-4B7D-85E7-EB37E1760B2B}" type="presParOf" srcId="{0145F525-F392-446D-97C1-80812ECFDD99}" destId="{E96D3B54-EA18-4C0F-85C1-88B702F78672}" srcOrd="5" destOrd="0" presId="urn:microsoft.com/office/officeart/2005/8/layout/vList2"/>
    <dgm:cxn modelId="{38BBAB10-547B-4690-A381-334FE217DA6D}" type="presParOf" srcId="{0145F525-F392-446D-97C1-80812ECFDD99}" destId="{B81E6602-E950-4A5A-A17B-2B5DC69489B2}" srcOrd="6" destOrd="0" presId="urn:microsoft.com/office/officeart/2005/8/layout/vList2"/>
    <dgm:cxn modelId="{8169B023-A3E0-457E-85AB-E803EF3BD894}" type="presParOf" srcId="{0145F525-F392-446D-97C1-80812ECFDD99}" destId="{C09D386E-DE91-4DD4-9DB6-527AC01FD3D5}" srcOrd="7" destOrd="0" presId="urn:microsoft.com/office/officeart/2005/8/layout/vList2"/>
    <dgm:cxn modelId="{03D102B1-DB1F-4D8A-9FBC-5D8D8AB818FE}" type="presParOf" srcId="{0145F525-F392-446D-97C1-80812ECFDD99}" destId="{544DB5D6-6EB7-4BA5-A95C-65307E0A9C49}" srcOrd="8" destOrd="0" presId="urn:microsoft.com/office/officeart/2005/8/layout/vList2"/>
    <dgm:cxn modelId="{97F66F99-A604-49CD-83DC-AB14BAE0AAD1}" type="presParOf" srcId="{0145F525-F392-446D-97C1-80812ECFDD99}" destId="{C8C76595-7F1A-4973-9A30-5451DE14C14A}" srcOrd="9" destOrd="0" presId="urn:microsoft.com/office/officeart/2005/8/layout/vList2"/>
    <dgm:cxn modelId="{63306708-9012-48EC-8B63-CA3B82B7915C}" type="presParOf" srcId="{0145F525-F392-446D-97C1-80812ECFDD99}" destId="{CBE1DFA0-145A-4206-A7FD-639127A0C860}" srcOrd="10" destOrd="0" presId="urn:microsoft.com/office/officeart/2005/8/layout/vList2"/>
    <dgm:cxn modelId="{2C77EE53-2498-452F-BEDD-621106FB5492}" type="presParOf" srcId="{0145F525-F392-446D-97C1-80812ECFDD99}" destId="{067E3949-B7E8-4BD4-B88C-1D38E5BEEA1C}" srcOrd="11" destOrd="0" presId="urn:microsoft.com/office/officeart/2005/8/layout/vList2"/>
    <dgm:cxn modelId="{633395B9-DD3D-4DCE-B785-8DA35EA7C08D}" type="presParOf" srcId="{0145F525-F392-446D-97C1-80812ECFDD99}" destId="{2D0DB52E-B296-48C9-97A4-70CD2E0634CA}" srcOrd="12" destOrd="0" presId="urn:microsoft.com/office/officeart/2005/8/layout/vList2"/>
    <dgm:cxn modelId="{51DF0DC0-DC12-4FE0-9A04-960F3B21A412}" type="presParOf" srcId="{0145F525-F392-446D-97C1-80812ECFDD99}" destId="{A480D68D-7427-4F5F-933B-CCB977EF887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A6CD-2DA7-4844-B1AC-29BD9F8B5FCD}">
      <dsp:nvSpPr>
        <dsp:cNvPr id="0" name=""/>
        <dsp:cNvSpPr/>
      </dsp:nvSpPr>
      <dsp:spPr>
        <a:xfrm>
          <a:off x="0" y="50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Empadronados</a:t>
          </a:r>
        </a:p>
      </dsp:txBody>
      <dsp:txXfrm>
        <a:off x="14621" y="19668"/>
        <a:ext cx="3953444" cy="270278"/>
      </dsp:txXfrm>
    </dsp:sp>
    <dsp:sp modelId="{24460B12-D641-4F66-A38B-B80471F8FFD5}">
      <dsp:nvSpPr>
        <dsp:cNvPr id="0" name=""/>
        <dsp:cNvSpPr/>
      </dsp:nvSpPr>
      <dsp:spPr>
        <a:xfrm>
          <a:off x="0" y="3506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Otros residentes</a:t>
          </a:r>
        </a:p>
      </dsp:txBody>
      <dsp:txXfrm>
        <a:off x="14621" y="365268"/>
        <a:ext cx="3953444" cy="270278"/>
      </dsp:txXfrm>
    </dsp:sp>
    <dsp:sp modelId="{785B534E-6FC5-455F-A809-C8A61E652F91}">
      <dsp:nvSpPr>
        <dsp:cNvPr id="0" name=""/>
        <dsp:cNvSpPr/>
      </dsp:nvSpPr>
      <dsp:spPr>
        <a:xfrm>
          <a:off x="0" y="6962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Jóvenes</a:t>
          </a:r>
        </a:p>
      </dsp:txBody>
      <dsp:txXfrm>
        <a:off x="14621" y="710868"/>
        <a:ext cx="3953444" cy="270278"/>
      </dsp:txXfrm>
    </dsp:sp>
    <dsp:sp modelId="{6B9BBBCC-1DCD-459E-879B-680272979C4B}">
      <dsp:nvSpPr>
        <dsp:cNvPr id="0" name=""/>
        <dsp:cNvSpPr/>
      </dsp:nvSpPr>
      <dsp:spPr>
        <a:xfrm>
          <a:off x="0" y="10418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Personas mayores</a:t>
          </a:r>
        </a:p>
      </dsp:txBody>
      <dsp:txXfrm>
        <a:off x="14621" y="1056468"/>
        <a:ext cx="3953444" cy="270278"/>
      </dsp:txXfrm>
    </dsp:sp>
    <dsp:sp modelId="{FFA22421-EEA6-45B0-9A92-506CBA1594C4}">
      <dsp:nvSpPr>
        <dsp:cNvPr id="0" name=""/>
        <dsp:cNvSpPr/>
      </dsp:nvSpPr>
      <dsp:spPr>
        <a:xfrm>
          <a:off x="0" y="13874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Inmigrantes</a:t>
          </a:r>
        </a:p>
      </dsp:txBody>
      <dsp:txXfrm>
        <a:off x="14621" y="1402068"/>
        <a:ext cx="3953444" cy="270278"/>
      </dsp:txXfrm>
    </dsp:sp>
    <dsp:sp modelId="{7E4633CA-7DDB-4903-BC57-293BA58707B9}">
      <dsp:nvSpPr>
        <dsp:cNvPr id="0" name=""/>
        <dsp:cNvSpPr/>
      </dsp:nvSpPr>
      <dsp:spPr>
        <a:xfrm>
          <a:off x="0" y="17330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Familias numerosas</a:t>
          </a:r>
        </a:p>
      </dsp:txBody>
      <dsp:txXfrm>
        <a:off x="14621" y="1747668"/>
        <a:ext cx="3953444" cy="270278"/>
      </dsp:txXfrm>
    </dsp:sp>
    <dsp:sp modelId="{F969425B-397E-45AA-94A9-453D8062C075}">
      <dsp:nvSpPr>
        <dsp:cNvPr id="0" name=""/>
        <dsp:cNvSpPr/>
      </dsp:nvSpPr>
      <dsp:spPr>
        <a:xfrm>
          <a:off x="0" y="20786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Personas con discapacidad</a:t>
          </a:r>
        </a:p>
      </dsp:txBody>
      <dsp:txXfrm>
        <a:off x="14621" y="2093268"/>
        <a:ext cx="3953444" cy="270278"/>
      </dsp:txXfrm>
    </dsp:sp>
    <dsp:sp modelId="{4BC556A7-3CD9-4A0C-8555-E6C0FE6A5618}">
      <dsp:nvSpPr>
        <dsp:cNvPr id="0" name=""/>
        <dsp:cNvSpPr/>
      </dsp:nvSpPr>
      <dsp:spPr>
        <a:xfrm>
          <a:off x="0" y="24242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Empleados públicos y personal laboral</a:t>
          </a:r>
        </a:p>
      </dsp:txBody>
      <dsp:txXfrm>
        <a:off x="14621" y="2438868"/>
        <a:ext cx="3953444" cy="270278"/>
      </dsp:txXfrm>
    </dsp:sp>
    <dsp:sp modelId="{7B8F100E-B4D2-4ACF-8004-40CA2C6953C2}">
      <dsp:nvSpPr>
        <dsp:cNvPr id="0" name=""/>
        <dsp:cNvSpPr/>
      </dsp:nvSpPr>
      <dsp:spPr>
        <a:xfrm>
          <a:off x="0" y="27698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Cuerpos de inspectores y auditores</a:t>
          </a:r>
        </a:p>
      </dsp:txBody>
      <dsp:txXfrm>
        <a:off x="14621" y="2784468"/>
        <a:ext cx="3953444" cy="270278"/>
      </dsp:txXfrm>
    </dsp:sp>
    <dsp:sp modelId="{A206892B-D5FD-4457-B388-6CF9D5DF5EB5}">
      <dsp:nvSpPr>
        <dsp:cNvPr id="0" name=""/>
        <dsp:cNvSpPr/>
      </dsp:nvSpPr>
      <dsp:spPr>
        <a:xfrm>
          <a:off x="0" y="3115447"/>
          <a:ext cx="3982686" cy="299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noProof="0" dirty="0">
              <a:latin typeface="Montserrat"/>
            </a:rPr>
            <a:t>Colaboradores</a:t>
          </a:r>
        </a:p>
      </dsp:txBody>
      <dsp:txXfrm>
        <a:off x="14621" y="3130068"/>
        <a:ext cx="3953444" cy="27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9BFD6-DC51-438B-B6C2-0757B1E0DD47}">
      <dsp:nvSpPr>
        <dsp:cNvPr id="0" name=""/>
        <dsp:cNvSpPr/>
      </dsp:nvSpPr>
      <dsp:spPr>
        <a:xfrm>
          <a:off x="0" y="15971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Carnets, tarjetas y abonos </a:t>
          </a:r>
          <a:endParaRPr lang="es-ES" sz="1300" b="0" kern="1200" noProof="0" dirty="0">
            <a:latin typeface="Montserrat"/>
          </a:endParaRPr>
        </a:p>
      </dsp:txBody>
      <dsp:txXfrm>
        <a:off x="15592" y="175311"/>
        <a:ext cx="5135741" cy="288226"/>
      </dsp:txXfrm>
    </dsp:sp>
    <dsp:sp modelId="{E8D769BB-A47B-44C1-B64E-4BA2EC909932}">
      <dsp:nvSpPr>
        <dsp:cNvPr id="0" name=""/>
        <dsp:cNvSpPr/>
      </dsp:nvSpPr>
      <dsp:spPr>
        <a:xfrm>
          <a:off x="0" y="47912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Estudiante, jubilado, carnet biblioteca, punto limpio </a:t>
          </a:r>
          <a:endParaRPr lang="es-ES" sz="1000" kern="1200" dirty="0"/>
        </a:p>
      </dsp:txBody>
      <dsp:txXfrm>
        <a:off x="0" y="479129"/>
        <a:ext cx="5166925" cy="215280"/>
      </dsp:txXfrm>
    </dsp:sp>
    <dsp:sp modelId="{55308CAE-C3D7-49C0-9898-3AB996B8BEBD}">
      <dsp:nvSpPr>
        <dsp:cNvPr id="0" name=""/>
        <dsp:cNvSpPr/>
      </dsp:nvSpPr>
      <dsp:spPr>
        <a:xfrm>
          <a:off x="0" y="69440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Autorizaciones y licencias </a:t>
          </a:r>
          <a:endParaRPr lang="es-ES" sz="1300" kern="1200" dirty="0"/>
        </a:p>
      </dsp:txBody>
      <dsp:txXfrm>
        <a:off x="15592" y="710001"/>
        <a:ext cx="5135741" cy="288226"/>
      </dsp:txXfrm>
    </dsp:sp>
    <dsp:sp modelId="{60B69C65-19B4-42D5-A982-4A2B24DE14D6}">
      <dsp:nvSpPr>
        <dsp:cNvPr id="0" name=""/>
        <dsp:cNvSpPr/>
      </dsp:nvSpPr>
      <dsp:spPr>
        <a:xfrm>
          <a:off x="0" y="101381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Permiso de armas, licencia de piloto de drones, licencia de caza y pesca </a:t>
          </a:r>
          <a:endParaRPr lang="es-ES" sz="1000" kern="1200" dirty="0"/>
        </a:p>
      </dsp:txBody>
      <dsp:txXfrm>
        <a:off x="0" y="1013819"/>
        <a:ext cx="5166925" cy="215280"/>
      </dsp:txXfrm>
    </dsp:sp>
    <dsp:sp modelId="{D1D9A206-844D-4F9A-938E-989DC181F29F}">
      <dsp:nvSpPr>
        <dsp:cNvPr id="0" name=""/>
        <dsp:cNvSpPr/>
      </dsp:nvSpPr>
      <dsp:spPr>
        <a:xfrm>
          <a:off x="0" y="122909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Ayudas y subvenciones </a:t>
          </a:r>
          <a:endParaRPr lang="es-ES" sz="1300" kern="1200" dirty="0"/>
        </a:p>
      </dsp:txBody>
      <dsp:txXfrm>
        <a:off x="15592" y="1244691"/>
        <a:ext cx="5135741" cy="288226"/>
      </dsp:txXfrm>
    </dsp:sp>
    <dsp:sp modelId="{E96D3B54-EA18-4C0F-85C1-88B702F78672}">
      <dsp:nvSpPr>
        <dsp:cNvPr id="0" name=""/>
        <dsp:cNvSpPr/>
      </dsp:nvSpPr>
      <dsp:spPr>
        <a:xfrm>
          <a:off x="0" y="154850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Beca comedor, nivel de renta baja </a:t>
          </a:r>
          <a:endParaRPr lang="es-ES" sz="1000" kern="1200" dirty="0"/>
        </a:p>
      </dsp:txBody>
      <dsp:txXfrm>
        <a:off x="0" y="1548509"/>
        <a:ext cx="5166925" cy="215280"/>
      </dsp:txXfrm>
    </dsp:sp>
    <dsp:sp modelId="{B81E6602-E950-4A5A-A17B-2B5DC69489B2}">
      <dsp:nvSpPr>
        <dsp:cNvPr id="0" name=""/>
        <dsp:cNvSpPr/>
      </dsp:nvSpPr>
      <dsp:spPr>
        <a:xfrm>
          <a:off x="0" y="176378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Alquiler y reserva de instalaciones </a:t>
          </a:r>
          <a:endParaRPr lang="es-ES" sz="1300" kern="1200" dirty="0"/>
        </a:p>
      </dsp:txBody>
      <dsp:txXfrm>
        <a:off x="15592" y="1779381"/>
        <a:ext cx="5135741" cy="288226"/>
      </dsp:txXfrm>
    </dsp:sp>
    <dsp:sp modelId="{C09D386E-DE91-4DD4-9DB6-527AC01FD3D5}">
      <dsp:nvSpPr>
        <dsp:cNvPr id="0" name=""/>
        <dsp:cNvSpPr/>
      </dsp:nvSpPr>
      <dsp:spPr>
        <a:xfrm>
          <a:off x="0" y="208319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Instalaciones deportivas municipales, alquiler bicicletas </a:t>
          </a:r>
          <a:endParaRPr lang="es-ES" sz="1000" kern="1200" dirty="0"/>
        </a:p>
      </dsp:txBody>
      <dsp:txXfrm>
        <a:off x="0" y="2083199"/>
        <a:ext cx="5166925" cy="215280"/>
      </dsp:txXfrm>
    </dsp:sp>
    <dsp:sp modelId="{544DB5D6-6EB7-4BA5-A95C-65307E0A9C49}">
      <dsp:nvSpPr>
        <dsp:cNvPr id="0" name=""/>
        <dsp:cNvSpPr/>
      </dsp:nvSpPr>
      <dsp:spPr>
        <a:xfrm>
          <a:off x="0" y="229847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Identificación en denuncias y reclamaciones </a:t>
          </a:r>
          <a:endParaRPr lang="es-ES" sz="1300" kern="1200" dirty="0"/>
        </a:p>
      </dsp:txBody>
      <dsp:txXfrm>
        <a:off x="15592" y="2314071"/>
        <a:ext cx="5135741" cy="288226"/>
      </dsp:txXfrm>
    </dsp:sp>
    <dsp:sp modelId="{C8C76595-7F1A-4973-9A30-5451DE14C14A}">
      <dsp:nvSpPr>
        <dsp:cNvPr id="0" name=""/>
        <dsp:cNvSpPr/>
      </dsp:nvSpPr>
      <dsp:spPr>
        <a:xfrm>
          <a:off x="0" y="261788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Identidad digital </a:t>
          </a:r>
          <a:endParaRPr lang="es-ES" sz="1000" kern="1200" dirty="0"/>
        </a:p>
      </dsp:txBody>
      <dsp:txXfrm>
        <a:off x="0" y="2617889"/>
        <a:ext cx="5166925" cy="215280"/>
      </dsp:txXfrm>
    </dsp:sp>
    <dsp:sp modelId="{CBE1DFA0-145A-4206-A7FD-639127A0C860}">
      <dsp:nvSpPr>
        <dsp:cNvPr id="0" name=""/>
        <dsp:cNvSpPr/>
      </dsp:nvSpPr>
      <dsp:spPr>
        <a:xfrm>
          <a:off x="0" y="283316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Certificados, pagos y domiciliaciones </a:t>
          </a:r>
          <a:endParaRPr lang="es-ES" sz="1300" kern="1200" dirty="0"/>
        </a:p>
      </dsp:txBody>
      <dsp:txXfrm>
        <a:off x="15592" y="2848761"/>
        <a:ext cx="5135741" cy="288226"/>
      </dsp:txXfrm>
    </dsp:sp>
    <dsp:sp modelId="{067E3949-B7E8-4BD4-B88C-1D38E5BEEA1C}">
      <dsp:nvSpPr>
        <dsp:cNvPr id="0" name=""/>
        <dsp:cNvSpPr/>
      </dsp:nvSpPr>
      <dsp:spPr>
        <a:xfrm>
          <a:off x="0" y="315257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Certificado de Empadronamiento,</a:t>
          </a:r>
          <a:r>
            <a:rPr lang="es-ES" sz="1000" b="0" kern="1200" noProof="0" dirty="0">
              <a:latin typeface="Calibri"/>
            </a:rPr>
            <a:t> título</a:t>
          </a:r>
          <a:r>
            <a:rPr lang="es-ES" sz="1000" b="0" kern="1200" noProof="0" dirty="0"/>
            <a:t> </a:t>
          </a:r>
          <a:r>
            <a:rPr lang="es-ES" sz="1000" b="0" kern="1200" noProof="0" dirty="0">
              <a:latin typeface="Calibri"/>
            </a:rPr>
            <a:t>de familia numerosa, certificado</a:t>
          </a:r>
          <a:r>
            <a:rPr lang="es-ES" sz="1000" b="0" kern="1200" noProof="0" dirty="0"/>
            <a:t> </a:t>
          </a:r>
          <a:r>
            <a:rPr lang="es-ES" sz="10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discapacidad</a:t>
          </a:r>
          <a:endParaRPr lang="es-ES" sz="1000" kern="1200" dirty="0">
            <a:solidFill>
              <a:srgbClr val="000000"/>
            </a:solidFill>
            <a:latin typeface="Montserrat"/>
          </a:endParaRPr>
        </a:p>
      </dsp:txBody>
      <dsp:txXfrm>
        <a:off x="0" y="3152579"/>
        <a:ext cx="5166925" cy="215280"/>
      </dsp:txXfrm>
    </dsp:sp>
    <dsp:sp modelId="{2D0DB52E-B296-48C9-97A4-70CD2E0634CA}">
      <dsp:nvSpPr>
        <dsp:cNvPr id="0" name=""/>
        <dsp:cNvSpPr/>
      </dsp:nvSpPr>
      <dsp:spPr>
        <a:xfrm>
          <a:off x="0" y="3367859"/>
          <a:ext cx="5166925" cy="319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noProof="0" dirty="0"/>
            <a:t>Seguridad e identificación </a:t>
          </a:r>
          <a:endParaRPr lang="es-ES" sz="1300" kern="1200" dirty="0"/>
        </a:p>
      </dsp:txBody>
      <dsp:txXfrm>
        <a:off x="15592" y="3383451"/>
        <a:ext cx="5135741" cy="288226"/>
      </dsp:txXfrm>
    </dsp:sp>
    <dsp:sp modelId="{A480D68D-7427-4F5F-933B-CCB977EF8878}">
      <dsp:nvSpPr>
        <dsp:cNvPr id="0" name=""/>
        <dsp:cNvSpPr/>
      </dsp:nvSpPr>
      <dsp:spPr>
        <a:xfrm>
          <a:off x="0" y="3687269"/>
          <a:ext cx="516692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b="0" kern="1200" noProof="0" dirty="0"/>
            <a:t>Control de acceso a edificios, votaciones electrónicas, procesos participativos</a:t>
          </a:r>
          <a:endParaRPr lang="es-ES" sz="1000" kern="1200" dirty="0"/>
        </a:p>
      </dsp:txBody>
      <dsp:txXfrm>
        <a:off x="0" y="3687269"/>
        <a:ext cx="5166925" cy="21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6149-FEF4-6641-A39A-5ABDA357FAA3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94EA8-F04B-3A43-B5EE-7D0F306411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23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2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9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5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5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52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7D0-7A5D-9041-9B57-6B66189C82EE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12" Type="http://schemas.openxmlformats.org/officeDocument/2006/relationships/image" Target="../media/image45.png"/><Relationship Id="rId2" Type="http://schemas.openxmlformats.org/officeDocument/2006/relationships/image" Target="../media/image5.jp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jpeg"/><Relationship Id="rId5" Type="http://schemas.openxmlformats.org/officeDocument/2006/relationships/image" Target="../media/image4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4.png"/><Relationship Id="rId10" Type="http://schemas.openxmlformats.org/officeDocument/2006/relationships/image" Target="../media/image78.pn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485D82-ACC4-A547-8C93-FE1D3321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D8FC5-45C8-332B-34DC-C52D2E487FC5}"/>
              </a:ext>
            </a:extLst>
          </p:cNvPr>
          <p:cNvSpPr txBox="1"/>
          <p:nvPr/>
        </p:nvSpPr>
        <p:spPr>
          <a:xfrm>
            <a:off x="6096001" y="2430591"/>
            <a:ext cx="5412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noProof="0" dirty="0">
                <a:solidFill>
                  <a:schemeClr val="accent1">
                    <a:lumMod val="75000"/>
                  </a:schemeClr>
                </a:solidFill>
              </a:rPr>
              <a:t>Llegó la hora de los “</a:t>
            </a:r>
            <a:r>
              <a:rPr lang="es-ES" sz="3200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3200" noProof="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s-ES" sz="3200" noProof="0">
                <a:solidFill>
                  <a:schemeClr val="accent1">
                    <a:lumMod val="75000"/>
                  </a:schemeClr>
                </a:solidFill>
              </a:rPr>
              <a:t>de identidad…</a:t>
            </a:r>
            <a:endParaRPr lang="es-ES" sz="3200" noProof="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200" b="1" noProof="0" dirty="0">
                <a:solidFill>
                  <a:schemeClr val="accent1">
                    <a:lumMod val="75000"/>
                  </a:schemeClr>
                </a:solidFill>
              </a:rPr>
              <a:t>¿Estás preparado?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BEE35-2B04-DF87-499F-6D370FB3E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85" y="5717940"/>
            <a:ext cx="1530567" cy="466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EF7AA-7641-BF65-7BF3-1C917244DB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85" y="4311906"/>
            <a:ext cx="1374087" cy="39727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C5795585-326B-21E1-C5BF-7DCDFDF9C1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9494441" y="4985013"/>
            <a:ext cx="721615" cy="623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32140-A426-E030-74DF-BC253BA3C7B3}"/>
              </a:ext>
            </a:extLst>
          </p:cNvPr>
          <p:cNvSpPr txBox="1"/>
          <p:nvPr/>
        </p:nvSpPr>
        <p:spPr>
          <a:xfrm>
            <a:off x="6847776" y="4000251"/>
            <a:ext cx="2728641" cy="22048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s-ES" noProof="0" dirty="0">
                <a:solidFill>
                  <a:srgbClr val="0070C0"/>
                </a:solidFill>
              </a:rPr>
              <a:t>Santi Casas</a:t>
            </a:r>
          </a:p>
          <a:p>
            <a:pPr>
              <a:lnSpc>
                <a:spcPct val="200000"/>
              </a:lnSpc>
            </a:pPr>
            <a:r>
              <a:rPr lang="es-ES" noProof="0" dirty="0">
                <a:solidFill>
                  <a:srgbClr val="0070C0"/>
                </a:solidFill>
              </a:rPr>
              <a:t>Xavier </a:t>
            </a:r>
            <a:r>
              <a:rPr lang="es-ES" noProof="0" dirty="0" err="1">
                <a:solidFill>
                  <a:srgbClr val="0070C0"/>
                </a:solidFill>
              </a:rPr>
              <a:t>Llebaria</a:t>
            </a:r>
            <a:endParaRPr lang="es-ES" noProof="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rgbClr val="0070C0"/>
                </a:solidFill>
              </a:rPr>
              <a:t>Dani</a:t>
            </a:r>
            <a:r>
              <a:rPr lang="es-ES" noProof="0" dirty="0">
                <a:solidFill>
                  <a:srgbClr val="0070C0"/>
                </a:solidFill>
              </a:rPr>
              <a:t> Ros</a:t>
            </a:r>
            <a:endParaRPr lang="es-ES" noProof="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6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EDF3-C5AB-B9D3-062B-35AD693E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6E8517-2DEF-100E-1859-E03893E1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FAF5E0-A241-3252-8934-9B731E3EE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ACBDC-4264-20EF-D719-092316F3D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F4FBDEA6-6483-585E-16E7-02B1122A1A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FDCBE-117A-025C-5B6D-EAD36559A1D5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4AAF44-F3CA-25E5-F16F-E3ABE4FB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¿Y fuera de la UE?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5C65B-CFE3-0A97-9F75-C5890F3C6E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9" y="1959569"/>
            <a:ext cx="3812767" cy="3507967"/>
          </a:xfrm>
          <a:prstGeom prst="rect">
            <a:avLst/>
          </a:prstGeom>
        </p:spPr>
      </p:pic>
      <p:pic>
        <p:nvPicPr>
          <p:cNvPr id="8" name="Picture 4" descr="United States">
            <a:extLst>
              <a:ext uri="{FF2B5EF4-FFF2-40B4-BE49-F238E27FC236}">
                <a16:creationId xmlns:a16="http://schemas.microsoft.com/office/drawing/2014/main" id="{FEAC0680-4143-194B-E8A8-AB98E240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82" y="536710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4F3B2-91E5-E7C0-6C00-B161AE987583}"/>
              </a:ext>
            </a:extLst>
          </p:cNvPr>
          <p:cNvSpPr txBox="1"/>
          <p:nvPr/>
        </p:nvSpPr>
        <p:spPr>
          <a:xfrm>
            <a:off x="1692391" y="5620587"/>
            <a:ext cx="285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Implementación </a:t>
            </a:r>
            <a:r>
              <a:rPr lang="es-ES" dirty="0" err="1"/>
              <a:t>mDL</a:t>
            </a:r>
            <a:endParaRPr lang="es-E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26D913-46CD-C4A7-F046-F12234F5F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27" y="1285194"/>
            <a:ext cx="5192390" cy="209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6EC181-8F77-FE9D-F114-5C3C2F9234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648" y="5493923"/>
            <a:ext cx="4216646" cy="412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90D66-0508-EF99-917F-192580AA0BE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635" y="3284046"/>
            <a:ext cx="4533748" cy="916036"/>
          </a:xfrm>
          <a:prstGeom prst="rect">
            <a:avLst/>
          </a:prstGeom>
        </p:spPr>
      </p:pic>
      <p:pic>
        <p:nvPicPr>
          <p:cNvPr id="15" name="Picture 6" descr="logo">
            <a:extLst>
              <a:ext uri="{FF2B5EF4-FFF2-40B4-BE49-F238E27FC236}">
                <a16:creationId xmlns:a16="http://schemas.microsoft.com/office/drawing/2014/main" id="{9321B8BF-D30C-D494-01C0-5CA59457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3134" y="353729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A9C40A-11DC-DC1D-5C46-F0260E40B4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148" y="4438940"/>
            <a:ext cx="6585527" cy="7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028BE-28B4-C43A-E783-312A8F62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5C46E8-333E-BC8E-5ABA-84E7499E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18F8A3-36F6-A571-A795-CE7C621D7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34CB4-7752-08E9-EA5D-416E15CC59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3F7C06E9-3470-961F-72AB-569281C0BE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D03D5-A0E4-76A9-E3F8-73A70598C406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F02162-7382-198A-C4D5-61764875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Los </a:t>
            </a:r>
            <a:r>
              <a:rPr lang="es-ES" noProof="0" dirty="0" err="1"/>
              <a:t>Large</a:t>
            </a:r>
            <a:r>
              <a:rPr lang="es-ES" noProof="0" dirty="0"/>
              <a:t> </a:t>
            </a:r>
            <a:r>
              <a:rPr lang="es-ES" noProof="0" dirty="0" err="1"/>
              <a:t>Scale</a:t>
            </a:r>
            <a:r>
              <a:rPr lang="es-ES" noProof="0" dirty="0"/>
              <a:t> </a:t>
            </a:r>
            <a:r>
              <a:rPr lang="es-ES" noProof="0" dirty="0" err="1"/>
              <a:t>Pilots</a:t>
            </a:r>
            <a:r>
              <a:rPr lang="es-ES" noProof="0" dirty="0"/>
              <a:t> (LSP)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D52BA-039D-C3C2-BCD7-28CA6461228B}"/>
              </a:ext>
            </a:extLst>
          </p:cNvPr>
          <p:cNvSpPr txBox="1"/>
          <p:nvPr/>
        </p:nvSpPr>
        <p:spPr>
          <a:xfrm>
            <a:off x="662418" y="2148391"/>
            <a:ext cx="10786832" cy="738664"/>
          </a:xfrm>
          <a:prstGeom prst="rect">
            <a:avLst/>
          </a:prstGeom>
          <a:solidFill>
            <a:srgbClr val="148579"/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lvl="0" defTabSz="914400"/>
            <a:r>
              <a:rPr lang="es-ES" sz="1400" kern="0" dirty="0">
                <a:solidFill>
                  <a:srgbClr val="FFFFFF"/>
                </a:solidFill>
                <a:latin typeface="Montserrat" panose="00000500000000000000" pitchFamily="2" charset="0"/>
              </a:rPr>
              <a:t>Los 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LSP (</a:t>
            </a:r>
            <a:r>
              <a:rPr lang="es-ES" sz="1400" b="1" kern="0" dirty="0" err="1">
                <a:solidFill>
                  <a:srgbClr val="FFFFFF"/>
                </a:solidFill>
                <a:latin typeface="Montserrat" panose="00000500000000000000" pitchFamily="2" charset="0"/>
              </a:rPr>
              <a:t>Large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s-ES" sz="1400" b="1" kern="0" dirty="0" err="1">
                <a:solidFill>
                  <a:srgbClr val="FFFFFF"/>
                </a:solidFill>
                <a:latin typeface="Montserrat" panose="00000500000000000000" pitchFamily="2" charset="0"/>
              </a:rPr>
              <a:t>Scale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s-ES" sz="1400" b="1" kern="0" dirty="0" err="1">
                <a:solidFill>
                  <a:srgbClr val="FFFFFF"/>
                </a:solidFill>
                <a:latin typeface="Montserrat" panose="00000500000000000000" pitchFamily="2" charset="0"/>
              </a:rPr>
              <a:t>Pilots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)</a:t>
            </a:r>
            <a:r>
              <a:rPr lang="es-ES" sz="1400" kern="0" dirty="0">
                <a:solidFill>
                  <a:srgbClr val="FFFFFF"/>
                </a:solidFill>
                <a:latin typeface="Montserrat" panose="00000500000000000000" pitchFamily="2" charset="0"/>
              </a:rPr>
              <a:t> son proyectos 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piloto a gran escala </a:t>
            </a:r>
            <a:r>
              <a:rPr lang="es-ES" sz="1400" kern="0" dirty="0">
                <a:solidFill>
                  <a:srgbClr val="FFFFFF"/>
                </a:solidFill>
                <a:latin typeface="Montserrat" panose="00000500000000000000" pitchFamily="2" charset="0"/>
              </a:rPr>
              <a:t>diseñados para probar y validar las soluciones de la Identidad Digital Europea en entornos reales. Estos pilotos tienen como objetivo asegurar que las soluciones desarrolladas </a:t>
            </a:r>
            <a:r>
              <a:rPr lang="es-ES" sz="1400" b="1" kern="0" dirty="0">
                <a:solidFill>
                  <a:srgbClr val="FFFFFF"/>
                </a:solidFill>
                <a:latin typeface="Montserrat" panose="00000500000000000000" pitchFamily="2" charset="0"/>
              </a:rPr>
              <a:t>sean seguras, interoperables y escalables</a:t>
            </a:r>
            <a:r>
              <a:rPr lang="es-ES" sz="1400" kern="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8" name="Imagen 45">
            <a:extLst>
              <a:ext uri="{FF2B5EF4-FFF2-40B4-BE49-F238E27FC236}">
                <a16:creationId xmlns:a16="http://schemas.microsoft.com/office/drawing/2014/main" id="{FC6987DD-7379-9655-02A8-026842027E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22" y="3639053"/>
            <a:ext cx="889264" cy="287151"/>
          </a:xfrm>
          <a:prstGeom prst="rect">
            <a:avLst/>
          </a:prstGeom>
        </p:spPr>
      </p:pic>
      <p:pic>
        <p:nvPicPr>
          <p:cNvPr id="29" name="Imagen 5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7976D4-43D0-30A9-3362-F1739BCA79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24" y="3578554"/>
            <a:ext cx="1201551" cy="317539"/>
          </a:xfrm>
          <a:prstGeom prst="rect">
            <a:avLst/>
          </a:prstGeom>
        </p:spPr>
      </p:pic>
      <p:pic>
        <p:nvPicPr>
          <p:cNvPr id="30" name="Imagen 59">
            <a:extLst>
              <a:ext uri="{FF2B5EF4-FFF2-40B4-BE49-F238E27FC236}">
                <a16:creationId xmlns:a16="http://schemas.microsoft.com/office/drawing/2014/main" id="{4B93C803-F7EB-0999-164F-A5AD146D4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922" y="3578554"/>
            <a:ext cx="1287444" cy="2871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D2D89C9-9B22-9A03-C3E6-A9AC04B288B8}"/>
              </a:ext>
            </a:extLst>
          </p:cNvPr>
          <p:cNvSpPr txBox="1"/>
          <p:nvPr/>
        </p:nvSpPr>
        <p:spPr>
          <a:xfrm>
            <a:off x="741760" y="4015466"/>
            <a:ext cx="328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s-ES" sz="1200" dirty="0">
                <a:solidFill>
                  <a:srgbClr val="5E5E5E"/>
                </a:solidFill>
                <a:latin typeface="Montserrat" panose="00000500000000000000" pitchFamily="2" charset="0"/>
              </a:rPr>
              <a:t>La EWC tiene la intención de basarse en la aplicación de cartera de referencia para permitir un caso de uso centrado en las </a:t>
            </a:r>
            <a:r>
              <a:rPr lang="es-ES" sz="1200" b="1" dirty="0">
                <a:solidFill>
                  <a:srgbClr val="5E5E5E"/>
                </a:solidFill>
                <a:latin typeface="Montserrat" panose="00000500000000000000" pitchFamily="2" charset="0"/>
              </a:rPr>
              <a:t>credenciales de viaje digitales.</a:t>
            </a:r>
            <a:endParaRPr lang="es-ES" sz="1200" b="1" dirty="0">
              <a:solidFill>
                <a:srgbClr val="0D0D0D"/>
              </a:solidFill>
              <a:latin typeface="Aptos" panose="021100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2F193D-6680-E663-5206-D682B99D7D1D}"/>
              </a:ext>
            </a:extLst>
          </p:cNvPr>
          <p:cNvSpPr txBox="1"/>
          <p:nvPr/>
        </p:nvSpPr>
        <p:spPr>
          <a:xfrm>
            <a:off x="4278669" y="4015466"/>
            <a:ext cx="3763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ES"/>
            </a:defPPr>
            <a:lvl1pPr>
              <a:defRPr>
                <a:solidFill>
                  <a:srgbClr val="5E5E5E"/>
                </a:solidFill>
                <a:latin typeface="Montserrat" panose="00000500000000000000" pitchFamily="2" charset="0"/>
              </a:defRPr>
            </a:lvl1pPr>
          </a:lstStyle>
          <a:p>
            <a:pPr lvl="0" defTabSz="914400"/>
            <a:r>
              <a:rPr lang="es-ES" sz="1200" kern="0" dirty="0"/>
              <a:t>El objetivo general de este proyecto es crear una "arquitectura </a:t>
            </a:r>
            <a:r>
              <a:rPr lang="es-ES" sz="1200" kern="0" dirty="0" err="1"/>
              <a:t>paragüas</a:t>
            </a:r>
            <a:r>
              <a:rPr lang="es-ES" sz="1200" kern="0" dirty="0"/>
              <a:t>" basada en los servicios </a:t>
            </a:r>
            <a:r>
              <a:rPr lang="es-ES" sz="1200" b="1" kern="0" dirty="0"/>
              <a:t>EBSI</a:t>
            </a:r>
            <a:r>
              <a:rPr lang="es-ES" sz="1200" kern="0" dirty="0"/>
              <a:t> existentes. La arquitectura construye las bases para la realización de </a:t>
            </a:r>
            <a:r>
              <a:rPr lang="es-ES" sz="1200" b="1" kern="0" dirty="0"/>
              <a:t>escenarios de aplicación de trazabilidad.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33C491-E19F-3235-28C4-F4C94B3A2BAC}"/>
              </a:ext>
            </a:extLst>
          </p:cNvPr>
          <p:cNvSpPr txBox="1"/>
          <p:nvPr/>
        </p:nvSpPr>
        <p:spPr>
          <a:xfrm>
            <a:off x="8398086" y="4015466"/>
            <a:ext cx="3583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ES"/>
            </a:defPPr>
            <a:lvl1pPr>
              <a:defRPr>
                <a:solidFill>
                  <a:srgbClr val="5E5E5E"/>
                </a:solidFill>
                <a:latin typeface="Montserrat" panose="00000500000000000000" pitchFamily="2" charset="0"/>
              </a:defRPr>
            </a:lvl1pPr>
          </a:lstStyle>
          <a:p>
            <a:pPr lvl="0" defTabSz="914400"/>
            <a:r>
              <a:rPr lang="es-ES" sz="1200" kern="0" dirty="0"/>
              <a:t>Desbloquear el potencial de las credenciales verificables habilitadas por </a:t>
            </a:r>
            <a:r>
              <a:rPr lang="es-ES" sz="1200" b="1" kern="0" dirty="0"/>
              <a:t>EBSI</a:t>
            </a:r>
            <a:r>
              <a:rPr lang="es-ES" sz="1200" kern="0" dirty="0"/>
              <a:t> y los registros de organizaciones de confianza en </a:t>
            </a:r>
            <a:r>
              <a:rPr lang="es-ES" sz="1200" b="1" kern="0" dirty="0"/>
              <a:t>casos de uso transfronterizos en educación y seguridad social.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35BA93-C55E-C6A7-E1B6-24A10EA667F4}"/>
              </a:ext>
            </a:extLst>
          </p:cNvPr>
          <p:cNvSpPr txBox="1"/>
          <p:nvPr/>
        </p:nvSpPr>
        <p:spPr>
          <a:xfrm>
            <a:off x="4239492" y="2971362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ES" sz="2000" b="1" dirty="0" err="1">
                <a:solidFill>
                  <a:srgbClr val="148579"/>
                </a:solidFill>
                <a:latin typeface="Montserrat" panose="00000500000000000000" pitchFamily="2" charset="0"/>
              </a:rPr>
              <a:t>Validated</a:t>
            </a:r>
            <a:r>
              <a:rPr lang="es-ES" sz="2000" b="1" dirty="0">
                <a:solidFill>
                  <a:srgbClr val="148579"/>
                </a:solidFill>
                <a:latin typeface="Montserrat" panose="00000500000000000000" pitchFamily="2" charset="0"/>
              </a:rPr>
              <a:t> ID participa en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FE1A78-41BB-CFB3-3652-895E834242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287" y="5232264"/>
            <a:ext cx="2550985" cy="924593"/>
          </a:xfrm>
          <a:prstGeom prst="rect">
            <a:avLst/>
          </a:prstGeom>
        </p:spPr>
      </p:pic>
      <p:sp>
        <p:nvSpPr>
          <p:cNvPr id="36" name="Rectangle 2">
            <a:extLst>
              <a:ext uri="{FF2B5EF4-FFF2-40B4-BE49-F238E27FC236}">
                <a16:creationId xmlns:a16="http://schemas.microsoft.com/office/drawing/2014/main" id="{0BED8261-F646-BA62-4077-6557C717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492" y="5432950"/>
            <a:ext cx="7125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s-ES" sz="1200" dirty="0">
                <a:solidFill>
                  <a:srgbClr val="5E5E5E"/>
                </a:solidFill>
                <a:latin typeface="Montserrat" panose="00000500000000000000" pitchFamily="2" charset="0"/>
              </a:rPr>
              <a:t>Ecosistema de </a:t>
            </a:r>
            <a:r>
              <a:rPr lang="es-ES" sz="1200" b="1" dirty="0">
                <a:solidFill>
                  <a:srgbClr val="5E5E5E"/>
                </a:solidFill>
                <a:latin typeface="Montserrat" panose="00000500000000000000" pitchFamily="2" charset="0"/>
              </a:rPr>
              <a:t>carteras para empresas y pagos</a:t>
            </a:r>
            <a:r>
              <a:rPr lang="es-ES" sz="1200" dirty="0">
                <a:solidFill>
                  <a:srgbClr val="5E5E5E"/>
                </a:solidFill>
                <a:latin typeface="Montserrat" panose="00000500000000000000" pitchFamily="2" charset="0"/>
              </a:rPr>
              <a:t>. Casos de uso en identificación, </a:t>
            </a:r>
            <a:r>
              <a:rPr lang="es-ES" sz="1200" b="1" dirty="0">
                <a:solidFill>
                  <a:srgbClr val="5E5E5E"/>
                </a:solidFill>
                <a:latin typeface="Montserrat" panose="00000500000000000000" pitchFamily="2" charset="0"/>
              </a:rPr>
              <a:t>representación legal </a:t>
            </a:r>
            <a:r>
              <a:rPr lang="es-ES" sz="1200" dirty="0">
                <a:solidFill>
                  <a:srgbClr val="5E5E5E"/>
                </a:solidFill>
                <a:latin typeface="Montserrat" panose="00000500000000000000" pitchFamily="2" charset="0"/>
              </a:rPr>
              <a:t>y compartición de datos.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A824E0-ED36-0D31-F5AD-E97F8CF13837}"/>
              </a:ext>
            </a:extLst>
          </p:cNvPr>
          <p:cNvSpPr txBox="1"/>
          <p:nvPr/>
        </p:nvSpPr>
        <p:spPr>
          <a:xfrm rot="19759781">
            <a:off x="649839" y="5509894"/>
            <a:ext cx="636456" cy="369332"/>
          </a:xfrm>
          <a:prstGeom prst="rect">
            <a:avLst/>
          </a:prstGeom>
          <a:solidFill>
            <a:srgbClr val="14857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s-ES" sz="1800" dirty="0">
                <a:solidFill>
                  <a:srgbClr val="FFFFFF"/>
                </a:solidFill>
                <a:latin typeface="Aptos" panose="02110004020202020204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27976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5556-4AB1-CB31-EA8A-97616EEE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9D197D-5AE2-CCEF-889C-34425884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1169B7-44FA-3C8E-1E6D-09D206F26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FCF68-AF8D-BD89-37A5-A911DA934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2A7128BB-F704-AA08-FC29-99B39D4DFC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29535-613A-D31E-F55E-F7AE1A462557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D9C5A3-651A-35C8-2377-958860C5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El proyecto “</a:t>
            </a:r>
            <a:r>
              <a:rPr lang="es-ES" noProof="0" dirty="0" err="1"/>
              <a:t>Camins</a:t>
            </a:r>
            <a:r>
              <a:rPr lang="es-ES" noProof="0" dirty="0"/>
              <a:t>”</a:t>
            </a:r>
          </a:p>
        </p:txBody>
      </p:sp>
      <p:pic>
        <p:nvPicPr>
          <p:cNvPr id="21" name="Marcador de posición de imagen 9">
            <a:extLst>
              <a:ext uri="{FF2B5EF4-FFF2-40B4-BE49-F238E27FC236}">
                <a16:creationId xmlns:a16="http://schemas.microsoft.com/office/drawing/2014/main" id="{A6B6CEEF-B700-221B-9902-6F92C0F264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286" y="2081755"/>
            <a:ext cx="4663932" cy="3953163"/>
          </a:xfrm>
          <a:custGeom>
            <a:avLst/>
            <a:gdLst>
              <a:gd name="connsiteX0" fmla="*/ 0 w 6765472"/>
              <a:gd name="connsiteY0" fmla="*/ 0 h 3204935"/>
              <a:gd name="connsiteX1" fmla="*/ 6765472 w 6765472"/>
              <a:gd name="connsiteY1" fmla="*/ 0 h 3204935"/>
              <a:gd name="connsiteX2" fmla="*/ 6765472 w 6765472"/>
              <a:gd name="connsiteY2" fmla="*/ 3204935 h 3204935"/>
              <a:gd name="connsiteX3" fmla="*/ 0 w 6765472"/>
              <a:gd name="connsiteY3" fmla="*/ 3204935 h 32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472" h="3204935">
                <a:moveTo>
                  <a:pt x="0" y="0"/>
                </a:moveTo>
                <a:lnTo>
                  <a:pt x="6765472" y="0"/>
                </a:lnTo>
                <a:lnTo>
                  <a:pt x="6765472" y="3204935"/>
                </a:lnTo>
                <a:lnTo>
                  <a:pt x="0" y="320493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8">
            <a:extLst>
              <a:ext uri="{FF2B5EF4-FFF2-40B4-BE49-F238E27FC236}">
                <a16:creationId xmlns:a16="http://schemas.microsoft.com/office/drawing/2014/main" id="{A04EDB64-AC45-09CA-0CCE-6281BCCF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6" y="5962181"/>
            <a:ext cx="1763534" cy="5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9D8B4E-588A-28C8-BD9A-88435623696A}"/>
              </a:ext>
            </a:extLst>
          </p:cNvPr>
          <p:cNvSpPr txBox="1"/>
          <p:nvPr/>
        </p:nvSpPr>
        <p:spPr>
          <a:xfrm>
            <a:off x="6356828" y="1783101"/>
            <a:ext cx="5402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1200" b="1" dirty="0">
                <a:solidFill>
                  <a:srgbClr val="111111"/>
                </a:solidFill>
                <a:latin typeface="Montserrat" panose="00000500000000000000" pitchFamily="2" charset="0"/>
              </a:rPr>
              <a:t>Objetivo:</a:t>
            </a:r>
            <a:endParaRPr lang="es-ES" sz="120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Establecer un marco común para intercambiar digitalmente los datos de los estudiantes (como los diplomas) de forma ágil y eficaz.</a:t>
            </a:r>
          </a:p>
          <a:p>
            <a:pPr defTabSz="914400"/>
            <a:r>
              <a:rPr lang="es-ES" sz="1200" b="1" dirty="0">
                <a:solidFill>
                  <a:srgbClr val="111111"/>
                </a:solidFill>
                <a:latin typeface="Montserrat" panose="00000500000000000000" pitchFamily="2" charset="0"/>
              </a:rPr>
              <a:t>
Alineación: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Cumple con la normativa GDPR y los estándares de la Infraestructura Europea de Servicios </a:t>
            </a:r>
            <a:r>
              <a:rPr lang="es-ES" sz="1200" dirty="0" err="1">
                <a:solidFill>
                  <a:srgbClr val="111111"/>
                </a:solidFill>
                <a:latin typeface="Montserrat" panose="00000500000000000000" pitchFamily="2" charset="0"/>
              </a:rPr>
              <a:t>Blockchain</a:t>
            </a: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 (</a:t>
            </a:r>
            <a:r>
              <a:rPr lang="es-ES" sz="1200" b="1" dirty="0">
                <a:solidFill>
                  <a:srgbClr val="111111"/>
                </a:solidFill>
                <a:latin typeface="Montserrat" panose="00000500000000000000" pitchFamily="2" charset="0"/>
              </a:rPr>
              <a:t>EBSI</a:t>
            </a: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).</a:t>
            </a:r>
          </a:p>
          <a:p>
            <a:pPr defTabSz="914400"/>
            <a:r>
              <a:rPr lang="es-ES" sz="1200" b="1" dirty="0">
                <a:solidFill>
                  <a:srgbClr val="111111"/>
                </a:solidFill>
                <a:latin typeface="Montserrat" panose="00000500000000000000" pitchFamily="2" charset="0"/>
              </a:rPr>
              <a:t>
Funciones:</a:t>
            </a:r>
            <a:endParaRPr lang="es-ES" sz="120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Entrega y validación de la documentación habitual dentro del sistema universitario.
Uso descentralizado de los datos, incluidas las </a:t>
            </a:r>
            <a:r>
              <a:rPr lang="es-ES" sz="1200" dirty="0" err="1">
                <a:solidFill>
                  <a:srgbClr val="111111"/>
                </a:solidFill>
                <a:latin typeface="Montserrat" panose="00000500000000000000" pitchFamily="2" charset="0"/>
              </a:rPr>
              <a:t>microcrenciales</a:t>
            </a: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.
Fomenta el almacenamiento y la gestión de credenciales a través de un dossier digital o «</a:t>
            </a:r>
            <a:r>
              <a:rPr lang="es-ES" sz="1200" dirty="0" err="1">
                <a:solidFill>
                  <a:srgbClr val="111111"/>
                </a:solidFill>
                <a:latin typeface="Montserrat" panose="00000500000000000000" pitchFamily="2" charset="0"/>
              </a:rPr>
              <a:t>wallet</a:t>
            </a: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».</a:t>
            </a:r>
          </a:p>
          <a:p>
            <a:pPr defTabSz="914400"/>
            <a:r>
              <a:rPr lang="es-ES" sz="1200" b="1" dirty="0">
                <a:solidFill>
                  <a:srgbClr val="111111"/>
                </a:solidFill>
                <a:latin typeface="Montserrat" panose="00000500000000000000" pitchFamily="2" charset="0"/>
              </a:rPr>
              <a:t>
Impacto: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11111"/>
                </a:solidFill>
                <a:latin typeface="Montserrat" panose="00000500000000000000" pitchFamily="2" charset="0"/>
              </a:rPr>
              <a:t>Proporciona servicios interoperables y escalables para las universidades.
Sirve de marco de referencia para evolucionar más allá del actual servicio NISUE.</a:t>
            </a:r>
            <a:endParaRPr lang="es-ES" sz="1050" dirty="0">
              <a:solidFill>
                <a:srgbClr val="11111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Picture 2" descr="U-Ranking - Universitat Rovira i Virgili - es">
            <a:extLst>
              <a:ext uri="{FF2B5EF4-FFF2-40B4-BE49-F238E27FC236}">
                <a16:creationId xmlns:a16="http://schemas.microsoft.com/office/drawing/2014/main" id="{F18A20A8-54D1-B4BC-27B9-D9A36980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37" y="2050938"/>
            <a:ext cx="1145886" cy="4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Universitat de Barcelona">
            <a:extLst>
              <a:ext uri="{FF2B5EF4-FFF2-40B4-BE49-F238E27FC236}">
                <a16:creationId xmlns:a16="http://schemas.microsoft.com/office/drawing/2014/main" id="{3C24D279-BC65-B416-2CEB-F7009114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37" y="2527377"/>
            <a:ext cx="1132802" cy="3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1D4A55-9931-AB81-E0F1-23AA44ACAC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38" y="2954058"/>
            <a:ext cx="803564" cy="316462"/>
          </a:xfrm>
          <a:prstGeom prst="rect">
            <a:avLst/>
          </a:prstGeom>
        </p:spPr>
      </p:pic>
      <p:pic>
        <p:nvPicPr>
          <p:cNvPr id="38" name="Picture 8" descr="Universitat Politècnica de Catalunya - Viquipèdia, l'enciclopèdia lliure">
            <a:extLst>
              <a:ext uri="{FF2B5EF4-FFF2-40B4-BE49-F238E27FC236}">
                <a16:creationId xmlns:a16="http://schemas.microsoft.com/office/drawing/2014/main" id="{6E8F640A-F8CE-969F-F6C0-029E203C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35" y="3382165"/>
            <a:ext cx="445622" cy="4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Universitat de Girona - Viquipèdia, l'enciclopèdia lliure">
            <a:extLst>
              <a:ext uri="{FF2B5EF4-FFF2-40B4-BE49-F238E27FC236}">
                <a16:creationId xmlns:a16="http://schemas.microsoft.com/office/drawing/2014/main" id="{9664142E-1047-BE04-BF06-C8FB60AF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02" y="3947155"/>
            <a:ext cx="682501" cy="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nici">
            <a:extLst>
              <a:ext uri="{FF2B5EF4-FFF2-40B4-BE49-F238E27FC236}">
                <a16:creationId xmlns:a16="http://schemas.microsoft.com/office/drawing/2014/main" id="{955E0433-9AB3-6763-8FFF-9328A41B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6" y="4465176"/>
            <a:ext cx="916820" cy="3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Universidad Abierta de Cataluña - Wikipedia, la enciclopedia libre">
            <a:extLst>
              <a:ext uri="{FF2B5EF4-FFF2-40B4-BE49-F238E27FC236}">
                <a16:creationId xmlns:a16="http://schemas.microsoft.com/office/drawing/2014/main" id="{474F0AF4-F72A-CA4E-AF9B-CE725136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0" y="4982369"/>
            <a:ext cx="883112" cy="3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CSUC - ecityclic | Especialistas en Administración Electrónica">
            <a:extLst>
              <a:ext uri="{FF2B5EF4-FFF2-40B4-BE49-F238E27FC236}">
                <a16:creationId xmlns:a16="http://schemas.microsoft.com/office/drawing/2014/main" id="{4843B78A-A0F6-F558-BF0D-77C6053F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0" y="5461532"/>
            <a:ext cx="777113" cy="5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88CD26-3D85-FA51-8FFE-1FE2C590D5FD}"/>
              </a:ext>
            </a:extLst>
          </p:cNvPr>
          <p:cNvSpPr txBox="1"/>
          <p:nvPr/>
        </p:nvSpPr>
        <p:spPr>
          <a:xfrm>
            <a:off x="4387204" y="6071496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ES" sz="1800" dirty="0">
                <a:solidFill>
                  <a:srgbClr val="0D0D0D"/>
                </a:solidFill>
                <a:latin typeface="Montserrat" panose="00000500000000000000" pitchFamily="2" charset="0"/>
              </a:rPr>
              <a:t>En consorcio:</a:t>
            </a:r>
          </a:p>
        </p:txBody>
      </p:sp>
      <p:pic>
        <p:nvPicPr>
          <p:cNvPr id="44" name="Picture 18" descr="Seidor - Wikipedia, la enciclopedia libre">
            <a:extLst>
              <a:ext uri="{FF2B5EF4-FFF2-40B4-BE49-F238E27FC236}">
                <a16:creationId xmlns:a16="http://schemas.microsoft.com/office/drawing/2014/main" id="{28ADA088-9F86-7554-3FC6-83488C81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276" y="5851927"/>
            <a:ext cx="1910426" cy="8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4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0F26-1471-760B-6C53-9B6933F3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D4A84D-9F80-E32D-0A6F-193EE0C2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B4977D-8D31-8370-7128-7D3831963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2C41A-FB78-6EC1-1764-62F644001C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95891CEE-C2AE-5DE5-01B3-D1F9E6A063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E0B2A-300A-E82B-0DCE-720FA5A88105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EC9AC1-3463-1AE8-262B-1078AB79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Kosovo: EU4innovation</a:t>
            </a:r>
          </a:p>
        </p:txBody>
      </p:sp>
      <p:pic>
        <p:nvPicPr>
          <p:cNvPr id="7" name="Marcador de posición de imagen 9">
            <a:extLst>
              <a:ext uri="{FF2B5EF4-FFF2-40B4-BE49-F238E27FC236}">
                <a16:creationId xmlns:a16="http://schemas.microsoft.com/office/drawing/2014/main" id="{06BC1196-D620-6032-3A69-05C0C01D0C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701" y="1639196"/>
            <a:ext cx="5176514" cy="4591806"/>
          </a:xfrm>
          <a:custGeom>
            <a:avLst/>
            <a:gdLst>
              <a:gd name="connsiteX0" fmla="*/ 0 w 6765472"/>
              <a:gd name="connsiteY0" fmla="*/ 0 h 3204935"/>
              <a:gd name="connsiteX1" fmla="*/ 6765472 w 6765472"/>
              <a:gd name="connsiteY1" fmla="*/ 0 h 3204935"/>
              <a:gd name="connsiteX2" fmla="*/ 6765472 w 6765472"/>
              <a:gd name="connsiteY2" fmla="*/ 3204935 h 3204935"/>
              <a:gd name="connsiteX3" fmla="*/ 0 w 6765472"/>
              <a:gd name="connsiteY3" fmla="*/ 3204935 h 32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472" h="3204935">
                <a:moveTo>
                  <a:pt x="0" y="0"/>
                </a:moveTo>
                <a:lnTo>
                  <a:pt x="6765472" y="0"/>
                </a:lnTo>
                <a:lnTo>
                  <a:pt x="6765472" y="3204935"/>
                </a:lnTo>
                <a:lnTo>
                  <a:pt x="0" y="320493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2CBAAB-6288-82AC-F18F-B354B5ADE17B}"/>
              </a:ext>
            </a:extLst>
          </p:cNvPr>
          <p:cNvSpPr txBox="1"/>
          <p:nvPr/>
        </p:nvSpPr>
        <p:spPr>
          <a:xfrm>
            <a:off x="6429786" y="1385507"/>
            <a:ext cx="50119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Objetivo: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Establecer un sistema de identificación electrónica seguro para Kosovo, aumentar la eficiencia del sector privado a través de las TIC, crear un entorno de comercio electrónico seguro y mejorar la prestación de servicios electrónicos.</a:t>
            </a:r>
          </a:p>
          <a:p>
            <a:pPr defTabSz="914400"/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
Implementación: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Completar la infraestructura de clave pública con una cartera de identidad para los ciudadanos.</a:t>
            </a:r>
          </a:p>
          <a:p>
            <a:pPr defTabSz="914400"/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
Impacto: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Apoya los esfuerzos de digitalización del gobierno de Kosovo, mejora la competitividad de las empresas y promueve la interoperabilidad con los Estados miembros de la UE.</a:t>
            </a:r>
          </a:p>
          <a:p>
            <a:pPr defTabSz="914400"/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
Cumplimiento: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Se adhiere a las normas Europeas, incluidas GDPR y </a:t>
            </a:r>
            <a:r>
              <a:rPr lang="es-ES" sz="1400" noProof="0" dirty="0" err="1">
                <a:solidFill>
                  <a:srgbClr val="111111"/>
                </a:solidFill>
                <a:latin typeface="Montserrat" panose="00000500000000000000" pitchFamily="2" charset="0"/>
              </a:rPr>
              <a:t>eIDAS</a:t>
            </a: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 2.0</a:t>
            </a:r>
          </a:p>
        </p:txBody>
      </p:sp>
      <p:pic>
        <p:nvPicPr>
          <p:cNvPr id="11" name="Picture 2" descr="Bit4id (Gruppo Namirial) vince il “Premio dei Premi”. L'azienda si è  distinta nella categoria “campione dell'innovazione” - MEDIA KEY">
            <a:extLst>
              <a:ext uri="{FF2B5EF4-FFF2-40B4-BE49-F238E27FC236}">
                <a16:creationId xmlns:a16="http://schemas.microsoft.com/office/drawing/2014/main" id="{78F66D62-6841-82C9-23AE-05B0134F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330" y="5903141"/>
            <a:ext cx="1491705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voluxer">
            <a:extLst>
              <a:ext uri="{FF2B5EF4-FFF2-40B4-BE49-F238E27FC236}">
                <a16:creationId xmlns:a16="http://schemas.microsoft.com/office/drawing/2014/main" id="{52C209E8-C57B-644A-67A4-D8DB383D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19" y="6107687"/>
            <a:ext cx="1973695" cy="5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29E873-1D19-7664-0E56-1027FFF41327}"/>
              </a:ext>
            </a:extLst>
          </p:cNvPr>
          <p:cNvSpPr txBox="1"/>
          <p:nvPr/>
        </p:nvSpPr>
        <p:spPr>
          <a:xfrm>
            <a:off x="3412678" y="5756509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latin typeface="Montserrat" panose="00000500000000000000" pitchFamily="2" charset="0"/>
              </a:rPr>
              <a:t>En consorcio:</a:t>
            </a:r>
          </a:p>
        </p:txBody>
      </p:sp>
    </p:spTree>
    <p:extLst>
      <p:ext uri="{BB962C8B-B14F-4D97-AF65-F5344CB8AC3E}">
        <p14:creationId xmlns:p14="http://schemas.microsoft.com/office/powerpoint/2010/main" val="406114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F3908-96B2-7D06-B0F5-643E214D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D458D6-2723-F380-9B42-15CE99EB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4695B-7234-73CD-0E50-7EDECFA193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F4A4F-2957-5C6F-4F57-148B874AC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5835018E-5911-9C34-A699-158832E905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B0596-17F6-1EDB-E632-5EC744D47D4A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CBF13B-3F11-91C1-C287-8840B0F8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400" dirty="0" err="1">
                <a:latin typeface="Montserrat Medium" panose="00000600000000000000" pitchFamily="2" charset="0"/>
              </a:rPr>
              <a:t>idCAT</a:t>
            </a:r>
            <a:r>
              <a:rPr lang="es-ES" sz="4400" dirty="0">
                <a:latin typeface="Montserrat Medium" panose="00000600000000000000" pitchFamily="2" charset="0"/>
              </a:rPr>
              <a:t> app</a:t>
            </a:r>
            <a:endParaRPr lang="es-ES" noProof="0" dirty="0"/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id="{1AD8E26C-62BB-0253-0A78-73F8929AC0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68" y="1753085"/>
            <a:ext cx="2623946" cy="4597310"/>
          </a:xfrm>
          <a:prstGeom prst="rect">
            <a:avLst/>
          </a:prstGeom>
        </p:spPr>
      </p:pic>
      <p:pic>
        <p:nvPicPr>
          <p:cNvPr id="14" name="Picture 6" descr="The idCAT Certificate. gencat.cat">
            <a:extLst>
              <a:ext uri="{FF2B5EF4-FFF2-40B4-BE49-F238E27FC236}">
                <a16:creationId xmlns:a16="http://schemas.microsoft.com/office/drawing/2014/main" id="{7A77C360-4D22-EA18-19D1-F2C137A7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865" y="2244256"/>
            <a:ext cx="959494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43A383-4DE0-5549-1320-BCEA65D977E8}"/>
              </a:ext>
            </a:extLst>
          </p:cNvPr>
          <p:cNvSpPr txBox="1"/>
          <p:nvPr/>
        </p:nvSpPr>
        <p:spPr>
          <a:xfrm>
            <a:off x="5223625" y="1639196"/>
            <a:ext cx="5468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111111"/>
                </a:solidFill>
                <a:latin typeface="Montserrat" panose="00000500000000000000" pitchFamily="2" charset="0"/>
              </a:rPr>
              <a:t>Objetivo</a:t>
            </a:r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Entregar un </a:t>
            </a:r>
            <a:r>
              <a:rPr lang="es-ES" sz="1400" dirty="0" err="1">
                <a:solidFill>
                  <a:srgbClr val="111111"/>
                </a:solidFill>
                <a:latin typeface="Montserrat" panose="00000500000000000000" pitchFamily="2" charset="0"/>
              </a:rPr>
              <a:t>Wallet</a:t>
            </a: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 a los ciudadanos de Cataluña para que sea utilizado como mecanismo de autenticación con los servicios públicos</a:t>
            </a:r>
            <a:endParaRPr lang="es-ES" sz="1400" noProof="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noProof="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r>
              <a:rPr lang="es-ES" sz="1400" b="1" dirty="0">
                <a:solidFill>
                  <a:srgbClr val="111111"/>
                </a:solidFill>
                <a:latin typeface="Montserrat" panose="00000500000000000000" pitchFamily="2" charset="0"/>
              </a:rPr>
              <a:t>Características</a:t>
            </a:r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Integrado con los servicios de firma digital de la AOC, ya existentes</a:t>
            </a:r>
          </a:p>
          <a:p>
            <a:r>
              <a:rPr lang="es-ES" sz="1400" b="1" dirty="0">
                <a:solidFill>
                  <a:srgbClr val="111111"/>
                </a:solidFill>
                <a:latin typeface="Montserrat" panose="00000500000000000000" pitchFamily="2" charset="0"/>
              </a:rPr>
              <a:t>
Alineamiento:</a:t>
            </a:r>
            <a:endParaRPr lang="es-ES" sz="1400" b="1" noProof="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Toda la solución, incluido el </a:t>
            </a:r>
            <a:r>
              <a:rPr lang="es-ES" sz="1400" dirty="0" err="1">
                <a:solidFill>
                  <a:srgbClr val="111111"/>
                </a:solidFill>
                <a:latin typeface="Montserrat" panose="00000500000000000000" pitchFamily="2" charset="0"/>
              </a:rPr>
              <a:t>Wallet</a:t>
            </a: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, estará alineada con el </a:t>
            </a:r>
            <a:r>
              <a:rPr lang="es-ES" sz="1400" dirty="0" err="1">
                <a:solidFill>
                  <a:srgbClr val="111111"/>
                </a:solidFill>
                <a:latin typeface="Montserrat" panose="00000500000000000000" pitchFamily="2" charset="0"/>
              </a:rPr>
              <a:t>eIDAS</a:t>
            </a: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 2.0 y el EUDI </a:t>
            </a:r>
            <a:r>
              <a:rPr lang="es-ES" sz="1400" dirty="0" err="1">
                <a:solidFill>
                  <a:srgbClr val="111111"/>
                </a:solidFill>
                <a:latin typeface="Montserrat" panose="00000500000000000000" pitchFamily="2" charset="0"/>
              </a:rPr>
              <a:t>Wallet</a:t>
            </a: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 promovido por la UE</a:t>
            </a: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noProof="0" dirty="0">
              <a:solidFill>
                <a:srgbClr val="111111"/>
              </a:solidFill>
              <a:latin typeface="Montserrat" panose="00000500000000000000" pitchFamily="2" charset="0"/>
            </a:endParaRPr>
          </a:p>
          <a:p>
            <a:r>
              <a:rPr lang="es-ES" sz="1400" b="1" dirty="0">
                <a:solidFill>
                  <a:srgbClr val="111111"/>
                </a:solidFill>
                <a:latin typeface="Montserrat" panose="00000500000000000000" pitchFamily="2" charset="0"/>
              </a:rPr>
              <a:t>Licitación</a:t>
            </a:r>
            <a:r>
              <a:rPr lang="es-ES" sz="1400" b="1" noProof="0" dirty="0">
                <a:solidFill>
                  <a:srgbClr val="111111"/>
                </a:solidFill>
                <a:latin typeface="Montserrat" panose="00000500000000000000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Adjudicación: 5 de septiembre de 2024</a:t>
            </a:r>
            <a:r>
              <a:rPr lang="es-ES" sz="1400" noProof="0" dirty="0">
                <a:solidFill>
                  <a:srgbClr val="111111"/>
                </a:solidFill>
                <a:latin typeface="Montserrat" panose="00000500000000000000" pitchFamily="2" charset="0"/>
              </a:rPr>
              <a:t> 
</a:t>
            </a:r>
            <a:r>
              <a:rPr lang="es-ES" sz="1400" dirty="0">
                <a:solidFill>
                  <a:srgbClr val="111111"/>
                </a:solidFill>
                <a:latin typeface="Montserrat" panose="00000500000000000000" pitchFamily="2" charset="0"/>
              </a:rPr>
              <a:t>Duración: 1 año y 4 de prórrogas</a:t>
            </a:r>
            <a:endParaRPr lang="es-ES" sz="1400" noProof="0" dirty="0">
              <a:solidFill>
                <a:srgbClr val="11111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F18BE-7112-5A82-7AD2-743FDF604AC5}"/>
              </a:ext>
            </a:extLst>
          </p:cNvPr>
          <p:cNvSpPr txBox="1"/>
          <p:nvPr/>
        </p:nvSpPr>
        <p:spPr>
          <a:xfrm>
            <a:off x="5838605" y="552416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ES" sz="1800" dirty="0">
                <a:solidFill>
                  <a:srgbClr val="0D0D0D"/>
                </a:solidFill>
                <a:latin typeface="Montserrat" panose="00000500000000000000" pitchFamily="2" charset="0"/>
              </a:rPr>
              <a:t>En colaboración:</a:t>
            </a:r>
          </a:p>
        </p:txBody>
      </p:sp>
      <p:pic>
        <p:nvPicPr>
          <p:cNvPr id="19" name="Picture 2" descr="Logalty's identification and qualified electronic signature solutions are  boosted by its acquisition of Firmaprofesional – MCH">
            <a:extLst>
              <a:ext uri="{FF2B5EF4-FFF2-40B4-BE49-F238E27FC236}">
                <a16:creationId xmlns:a16="http://schemas.microsoft.com/office/drawing/2014/main" id="{D41968A4-EDDE-DC4A-9EC5-173BEA6A1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9775" y="5296089"/>
            <a:ext cx="1865745" cy="6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2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BC83-A3E0-B412-6855-90FAAC67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46CDC2-6F4C-99DC-F2A2-667489AB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01D698-A386-BC6A-F2EA-23A95A992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07C9B-E388-DFF4-484E-E0C979B288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01A0BD7A-B5ED-AAFB-4207-E51A7A9B6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5CE76-5DA7-BC62-5C1F-00FFE60A756B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97B02206-C96E-C8FD-7AD3-64DE1B0B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55" y="2277112"/>
            <a:ext cx="7350841" cy="3323588"/>
          </a:xfrm>
        </p:spPr>
        <p:txBody>
          <a:bodyPr>
            <a:normAutofit fontScale="90000"/>
          </a:bodyPr>
          <a:lstStyle/>
          <a:p>
            <a:r>
              <a:rPr lang="es-ES" sz="6000" b="1" dirty="0">
                <a:solidFill>
                  <a:srgbClr val="002060"/>
                </a:solidFill>
              </a:rPr>
              <a:t>El proyecto </a:t>
            </a:r>
            <a:r>
              <a:rPr lang="es-ES" sz="6000" b="1" dirty="0" err="1">
                <a:solidFill>
                  <a:srgbClr val="002060"/>
                </a:solidFill>
              </a:rPr>
              <a:t>idCAT</a:t>
            </a:r>
            <a:r>
              <a:rPr lang="es-ES" sz="6000" b="1" dirty="0">
                <a:solidFill>
                  <a:srgbClr val="002060"/>
                </a:solidFill>
              </a:rPr>
              <a:t> app del </a:t>
            </a:r>
            <a:r>
              <a:rPr lang="es-ES" sz="6000" b="1" dirty="0" err="1">
                <a:solidFill>
                  <a:srgbClr val="002060"/>
                </a:solidFill>
              </a:rPr>
              <a:t>Consorci</a:t>
            </a:r>
            <a:r>
              <a:rPr lang="es-ES" sz="6000" b="1" dirty="0">
                <a:solidFill>
                  <a:srgbClr val="002060"/>
                </a:solidFill>
              </a:rPr>
              <a:t> AOC</a:t>
            </a: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>Xavier </a:t>
            </a:r>
            <a:r>
              <a:rPr lang="es-ES" dirty="0" err="1">
                <a:solidFill>
                  <a:srgbClr val="002060"/>
                </a:solidFill>
              </a:rPr>
              <a:t>Llebaria</a:t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err="1">
                <a:solidFill>
                  <a:srgbClr val="002060"/>
                </a:solidFill>
              </a:rPr>
              <a:t>Consorci</a:t>
            </a:r>
            <a:r>
              <a:rPr lang="es-ES" dirty="0">
                <a:solidFill>
                  <a:srgbClr val="002060"/>
                </a:solidFill>
              </a:rPr>
              <a:t> AOC</a:t>
            </a:r>
          </a:p>
        </p:txBody>
      </p:sp>
    </p:spTree>
    <p:extLst>
      <p:ext uri="{BB962C8B-B14F-4D97-AF65-F5344CB8AC3E}">
        <p14:creationId xmlns:p14="http://schemas.microsoft.com/office/powerpoint/2010/main" val="415577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886B3-2BDC-BBF7-ABD7-FAE4126E7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6A06F4-17F7-9A82-EC00-9B549407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330692-2FC9-6AB0-9E12-AFD2F8082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C2911-7377-C82D-B011-E17494CB3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50CD8B9F-2C16-E1F0-1945-255339AF29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64460-CED6-D042-AAE0-2EF615CDEFFF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CEBAAB-620C-4F25-58CD-316F32CB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>
                <a:latin typeface="Montserrat Medium" panose="00000600000000000000" pitchFamily="2" charset="0"/>
              </a:rPr>
              <a:t>Anteriormente en el </a:t>
            </a:r>
            <a:r>
              <a:rPr lang="es-ES" sz="4000" dirty="0" err="1">
                <a:latin typeface="Montserrat Medium" panose="00000600000000000000" pitchFamily="2" charset="0"/>
              </a:rPr>
              <a:t>Consorci</a:t>
            </a:r>
            <a:r>
              <a:rPr lang="es-ES" sz="4000" dirty="0">
                <a:latin typeface="Montserrat Medium" panose="00000600000000000000" pitchFamily="2" charset="0"/>
              </a:rPr>
              <a:t> AOC…</a:t>
            </a:r>
            <a:endParaRPr lang="es-ES" sz="4000" noProof="0" dirty="0"/>
          </a:p>
        </p:txBody>
      </p:sp>
      <p:pic>
        <p:nvPicPr>
          <p:cNvPr id="7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C1CDE96-E7E8-48C0-1B27-C2ADA434A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521" y="2152438"/>
            <a:ext cx="1856718" cy="4126040"/>
          </a:xfrm>
          <a:prstGeom prst="rect">
            <a:avLst/>
          </a:prstGeom>
        </p:spPr>
      </p:pic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81ABCB5A-F02C-824E-2807-6CD22CDF2E10}"/>
              </a:ext>
            </a:extLst>
          </p:cNvPr>
          <p:cNvSpPr txBox="1">
            <a:spLocks/>
          </p:cNvSpPr>
          <p:nvPr/>
        </p:nvSpPr>
        <p:spPr>
          <a:xfrm>
            <a:off x="4315181" y="2225912"/>
            <a:ext cx="5722437" cy="3979092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 lvl="0" algn="just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</a:rPr>
              <a:t>AOC ha participado, en las últimas dos ediciones, en el programa EARLY ADOPTERS de EBSI, desarrollando pilotos sobre identificación electrónica y certificación de atributos, con el </a:t>
            </a:r>
            <a:r>
              <a:rPr lang="es-ES" dirty="0" err="1">
                <a:solidFill>
                  <a:srgbClr val="797979"/>
                </a:solidFill>
              </a:rPr>
              <a:t>wallet</a:t>
            </a:r>
            <a:r>
              <a:rPr lang="es-ES" dirty="0">
                <a:solidFill>
                  <a:srgbClr val="797979"/>
                </a:solidFill>
              </a:rPr>
              <a:t> VIDchain de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Validated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ID:</a:t>
            </a:r>
            <a:endParaRPr lang="es-ES">
              <a:ea typeface="+mn-ea"/>
              <a:cs typeface="+mn-cs"/>
            </a:endParaRPr>
          </a:p>
          <a:p>
            <a:pPr marL="42545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Volante de padrón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Carné de estudiante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Titulaciones universitarias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Nombre de cohabitantes en una vivienda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  <a:p>
            <a:pPr marL="42545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33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4B599-ED2F-C4AE-81F8-7800BD37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2202B4-C066-C806-E3F9-0B1BFCE2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2621BE-5649-CB95-8D18-7CA5200A3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61FFF-1F23-4DC4-48A1-F6256FEFD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44B142B-55BD-4768-4A95-0896C775A8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25A82-29DC-0D39-81A1-5AD827F6FE4F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52EE35-26E5-5AE1-64D5-AD03F116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>
                <a:latin typeface="Montserrat Medium" panose="00000600000000000000" pitchFamily="2" charset="0"/>
              </a:rPr>
              <a:t>Proyecto AOC 2025</a:t>
            </a:r>
            <a:endParaRPr lang="es-ES" sz="4000" noProof="0" dirty="0"/>
          </a:p>
        </p:txBody>
      </p:sp>
      <p:pic>
        <p:nvPicPr>
          <p:cNvPr id="8" name="Picture 2" descr="Qué es una cartera o Wallet digital y cómo funciona?">
            <a:extLst>
              <a:ext uri="{FF2B5EF4-FFF2-40B4-BE49-F238E27FC236}">
                <a16:creationId xmlns:a16="http://schemas.microsoft.com/office/drawing/2014/main" id="{2B8E06ED-822E-42FA-8835-00DE801A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21553"/>
          <a:stretch/>
        </p:blipFill>
        <p:spPr bwMode="auto">
          <a:xfrm>
            <a:off x="7897090" y="1194166"/>
            <a:ext cx="4294909" cy="5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8C9F4D28-6E74-7808-BBC6-5C5B20F24E5D}"/>
              </a:ext>
            </a:extLst>
          </p:cNvPr>
          <p:cNvSpPr txBox="1">
            <a:spLocks/>
          </p:cNvSpPr>
          <p:nvPr/>
        </p:nvSpPr>
        <p:spPr>
          <a:xfrm>
            <a:off x="874627" y="2233626"/>
            <a:ext cx="5848291" cy="3718240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</a:rPr>
              <a:t>En desarrollo la cartera digital (</a:t>
            </a:r>
            <a:r>
              <a:rPr lang="es-ES" dirty="0" err="1">
                <a:solidFill>
                  <a:srgbClr val="797979"/>
                </a:solidFill>
              </a:rPr>
              <a:t>wallet</a:t>
            </a:r>
            <a:r>
              <a:rPr lang="es-ES" dirty="0">
                <a:solidFill>
                  <a:srgbClr val="797979"/>
                </a:solidFill>
              </a:rPr>
              <a:t>) </a:t>
            </a:r>
            <a:r>
              <a:rPr lang="es-ES" dirty="0" err="1">
                <a:solidFill>
                  <a:srgbClr val="797979"/>
                </a:solidFill>
              </a:rPr>
              <a:t>idCAT</a:t>
            </a:r>
            <a:r>
              <a:rPr lang="es-ES" dirty="0">
                <a:solidFill>
                  <a:srgbClr val="797979"/>
                </a:solidFill>
              </a:rPr>
              <a:t> para la ciudadanía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</a:t>
            </a:r>
          </a:p>
          <a:p>
            <a:pPr marL="42862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Courier New" panose="02070309020205020404" pitchFamily="49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85762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85762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Modelo de identidad electrónica de acuerdo al nuevo reglamento eIDAS2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  <a:p>
            <a:pPr marL="385762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Sistema de identificación, firma y gestión de datos personales SEGURO, ÁGIL y USABLE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  <a:p>
            <a:pPr marL="385762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Alcanzar la interoperabilidad entre las diversas carteras (</a:t>
            </a:r>
            <a:r>
              <a:rPr lang="es-ES" dirty="0" err="1">
                <a:solidFill>
                  <a:srgbClr val="797979"/>
                </a:solidFill>
              </a:rPr>
              <a:t>wallets</a:t>
            </a:r>
            <a:r>
              <a:rPr lang="es-ES" dirty="0">
                <a:solidFill>
                  <a:srgbClr val="797979"/>
                </a:solidFill>
              </a:rPr>
              <a:t>) estatales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  <a:p>
            <a:pPr marL="385762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5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A2EA2-9DCE-2BC1-3AB3-1600295E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F57F3D-C611-D8D7-29E3-59B91682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364A5-87F0-06D2-DEA8-788B10441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63118-3095-D915-1970-406A1DF8E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851D3A64-9B03-16E9-89EA-F2ED4E3C79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74BB8-7367-D5B8-7FC8-7DDA0E3DB870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2FF89A-F7C5-4D17-E1E5-8015D9AE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 err="1"/>
              <a:t>idCAT</a:t>
            </a:r>
            <a:r>
              <a:rPr lang="es-ES" sz="4000" dirty="0"/>
              <a:t> </a:t>
            </a:r>
            <a:r>
              <a:rPr lang="es-ES" sz="4000" dirty="0" err="1"/>
              <a:t>Mòbil</a:t>
            </a:r>
            <a:r>
              <a:rPr lang="es-ES" sz="4000" dirty="0"/>
              <a:t>: modelo de éxito</a:t>
            </a:r>
            <a:endParaRPr lang="es-ES" sz="4000" noProof="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3B8B55CA-D7F8-C56B-7DB4-2EAACF842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91" y="2070742"/>
            <a:ext cx="3954607" cy="4149210"/>
          </a:xfrm>
          <a:prstGeom prst="rect">
            <a:avLst/>
          </a:prstGeom>
        </p:spPr>
      </p:pic>
      <p:pic>
        <p:nvPicPr>
          <p:cNvPr id="10" name="Picture 2" descr="VALID">
            <a:extLst>
              <a:ext uri="{FF2B5EF4-FFF2-40B4-BE49-F238E27FC236}">
                <a16:creationId xmlns:a16="http://schemas.microsoft.com/office/drawing/2014/main" id="{95B79484-DD13-A06A-A912-68AF064B0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7721" y="4270663"/>
            <a:ext cx="1617554" cy="23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CE4F7D56-F8E1-E481-3E5B-EA4090A0793E}"/>
              </a:ext>
            </a:extLst>
          </p:cNvPr>
          <p:cNvSpPr txBox="1">
            <a:spLocks/>
          </p:cNvSpPr>
          <p:nvPr/>
        </p:nvSpPr>
        <p:spPr>
          <a:xfrm>
            <a:off x="6194311" y="1981196"/>
            <a:ext cx="5259315" cy="3746014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445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&gt;3M usuarios, registro presencial o remoto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</a:rPr>
              <a:t>Para todos: residentes/extranjeros, con cualquier tipo de documento identificativo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Permite el acceso a todos los servicios que las AAPP catalanas ofrecen a la ciudadanía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  <a:p>
            <a:pPr marL="385445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marR="0" lvl="0" indent="-3429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FF2C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541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70162-73B8-A464-FE59-6B38B415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7C8086-E267-5EB4-5717-107C537E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24C926-2D6B-FBF3-4436-1982515B8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C9356-61F1-3D1D-053C-6B846AC5D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8FE48048-E098-D35D-A7AB-A309B25A93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BED1E-47BF-90F1-3A4A-50CEFA89807B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FD0811-A3B3-9980-441F-930B92C5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/>
              <a:t>¿Cómo hacemos la vinculación?</a:t>
            </a:r>
            <a:endParaRPr lang="es-ES" sz="4000" noProof="0" dirty="0"/>
          </a:p>
        </p:txBody>
      </p:sp>
      <p:pic>
        <p:nvPicPr>
          <p:cNvPr id="37" name="Imagen 3">
            <a:extLst>
              <a:ext uri="{FF2B5EF4-FFF2-40B4-BE49-F238E27FC236}">
                <a16:creationId xmlns:a16="http://schemas.microsoft.com/office/drawing/2014/main" id="{64E5B42C-9688-6F2C-9DB2-226CB8AE5D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911" r="52357"/>
          <a:stretch/>
        </p:blipFill>
        <p:spPr>
          <a:xfrm>
            <a:off x="168456" y="2530714"/>
            <a:ext cx="2055855" cy="2423230"/>
          </a:xfrm>
          <a:prstGeom prst="rect">
            <a:avLst/>
          </a:prstGeom>
        </p:spPr>
      </p:pic>
      <p:cxnSp>
        <p:nvCxnSpPr>
          <p:cNvPr id="38" name="Conector recto de flecha 5">
            <a:extLst>
              <a:ext uri="{FF2B5EF4-FFF2-40B4-BE49-F238E27FC236}">
                <a16:creationId xmlns:a16="http://schemas.microsoft.com/office/drawing/2014/main" id="{286614C3-930A-F651-8B58-B3E8690700EB}"/>
              </a:ext>
            </a:extLst>
          </p:cNvPr>
          <p:cNvCxnSpPr>
            <a:cxnSpLocks/>
          </p:cNvCxnSpPr>
          <p:nvPr/>
        </p:nvCxnSpPr>
        <p:spPr>
          <a:xfrm>
            <a:off x="2087150" y="3897854"/>
            <a:ext cx="263655" cy="0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39" name="Picture 2">
            <a:extLst>
              <a:ext uri="{FF2B5EF4-FFF2-40B4-BE49-F238E27FC236}">
                <a16:creationId xmlns:a16="http://schemas.microsoft.com/office/drawing/2014/main" id="{5F77F0B5-81FD-63F6-51E0-4EED9E6D9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r="28653" b="21073"/>
          <a:stretch/>
        </p:blipFill>
        <p:spPr bwMode="auto">
          <a:xfrm>
            <a:off x="3248916" y="2200047"/>
            <a:ext cx="2429337" cy="29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Diagrama de flujo: disco magnético 8">
            <a:extLst>
              <a:ext uri="{FF2B5EF4-FFF2-40B4-BE49-F238E27FC236}">
                <a16:creationId xmlns:a16="http://schemas.microsoft.com/office/drawing/2014/main" id="{DDB06EAB-9571-BBBC-EFB9-B0DA74F7BDFB}"/>
              </a:ext>
            </a:extLst>
          </p:cNvPr>
          <p:cNvSpPr/>
          <p:nvPr/>
        </p:nvSpPr>
        <p:spPr>
          <a:xfrm>
            <a:off x="2374569" y="3047234"/>
            <a:ext cx="911226" cy="1530817"/>
          </a:xfrm>
          <a:prstGeom prst="flowChartMagneticDisk">
            <a:avLst/>
          </a:prstGeom>
          <a:solidFill>
            <a:srgbClr val="0070C0"/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s-ES" sz="1600" kern="0" dirty="0">
                <a:solidFill>
                  <a:srgbClr val="FFFFFF"/>
                </a:solidFill>
                <a:latin typeface="Aptos" panose="02110004020202020204"/>
              </a:rPr>
              <a:t>¿Tienes </a:t>
            </a:r>
            <a:r>
              <a:rPr lang="es-ES" sz="1600" kern="0" dirty="0" err="1">
                <a:solidFill>
                  <a:srgbClr val="FFFFFF"/>
                </a:solidFill>
                <a:latin typeface="Aptos" panose="02110004020202020204"/>
              </a:rPr>
              <a:t>idCAT</a:t>
            </a:r>
            <a:r>
              <a:rPr lang="es-ES" sz="1600" kern="0" dirty="0">
                <a:solidFill>
                  <a:srgbClr val="FFFFFF"/>
                </a:solidFill>
                <a:latin typeface="Aptos" panose="02110004020202020204"/>
              </a:rPr>
              <a:t> Móvil?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ángulo: esquinas redondeadas 10">
            <a:extLst>
              <a:ext uri="{FF2B5EF4-FFF2-40B4-BE49-F238E27FC236}">
                <a16:creationId xmlns:a16="http://schemas.microsoft.com/office/drawing/2014/main" id="{65BEA12E-F73B-9B0C-1A13-FAB7D127B42A}"/>
              </a:ext>
            </a:extLst>
          </p:cNvPr>
          <p:cNvSpPr/>
          <p:nvPr/>
        </p:nvSpPr>
        <p:spPr>
          <a:xfrm>
            <a:off x="5457066" y="2338414"/>
            <a:ext cx="2251010" cy="3118879"/>
          </a:xfrm>
          <a:prstGeom prst="round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/>
            <a:r>
              <a:rPr lang="es-ES" sz="1400" b="1" u="sng" kern="0" dirty="0">
                <a:solidFill>
                  <a:srgbClr val="FFFFFF"/>
                </a:solidFill>
                <a:latin typeface="Aptos" panose="02110004020202020204"/>
              </a:rPr>
              <a:t>Pantalla mostrar datos identificados</a:t>
            </a:r>
            <a:endParaRPr kumimoji="0" lang="es-ES" sz="1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Nombre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Apellidos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Tipo de documento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Núm. documento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Nivel de seguridad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485717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ángulo: esquinas redondeadas 11">
            <a:extLst>
              <a:ext uri="{FF2B5EF4-FFF2-40B4-BE49-F238E27FC236}">
                <a16:creationId xmlns:a16="http://schemas.microsoft.com/office/drawing/2014/main" id="{AF66478A-E25B-5C37-8F58-D2510D1E1DB9}"/>
              </a:ext>
            </a:extLst>
          </p:cNvPr>
          <p:cNvSpPr/>
          <p:nvPr/>
        </p:nvSpPr>
        <p:spPr>
          <a:xfrm>
            <a:off x="5783204" y="4669171"/>
            <a:ext cx="1565219" cy="740546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s-ES" sz="1400" kern="0" dirty="0">
                <a:solidFill>
                  <a:srgbClr val="FFFFFF"/>
                </a:solidFill>
                <a:latin typeface="Aptos" panose="02110004020202020204"/>
              </a:rPr>
              <a:t>Vincular datos con Aplicación Móvil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Diagrama de flujo: disco magnético 12">
            <a:extLst>
              <a:ext uri="{FF2B5EF4-FFF2-40B4-BE49-F238E27FC236}">
                <a16:creationId xmlns:a16="http://schemas.microsoft.com/office/drawing/2014/main" id="{E64C2CD0-C441-A17B-C7D3-4B86BFBA8950}"/>
              </a:ext>
            </a:extLst>
          </p:cNvPr>
          <p:cNvSpPr/>
          <p:nvPr/>
        </p:nvSpPr>
        <p:spPr>
          <a:xfrm>
            <a:off x="8314407" y="3188866"/>
            <a:ext cx="1254690" cy="1389185"/>
          </a:xfrm>
          <a:prstGeom prst="flowChartMagneticDisk">
            <a:avLst/>
          </a:prstGeom>
          <a:solidFill>
            <a:srgbClr val="0070C0"/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s-ES" sz="1600" kern="0" dirty="0">
                <a:solidFill>
                  <a:srgbClr val="FFFFFF"/>
                </a:solidFill>
                <a:latin typeface="Aptos" panose="02110004020202020204"/>
              </a:rPr>
              <a:t>Alta usuario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pic>
        <p:nvPicPr>
          <p:cNvPr id="44" name="Imagen 15">
            <a:extLst>
              <a:ext uri="{FF2B5EF4-FFF2-40B4-BE49-F238E27FC236}">
                <a16:creationId xmlns:a16="http://schemas.microsoft.com/office/drawing/2014/main" id="{BEF8C8FA-555F-BFF5-4064-B462F44F38F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788"/>
          <a:stretch/>
        </p:blipFill>
        <p:spPr>
          <a:xfrm>
            <a:off x="10453249" y="3071300"/>
            <a:ext cx="1356907" cy="1525197"/>
          </a:xfrm>
          <a:prstGeom prst="rect">
            <a:avLst/>
          </a:prstGeom>
        </p:spPr>
      </p:pic>
      <p:sp>
        <p:nvSpPr>
          <p:cNvPr id="45" name="CuadroTexto 16">
            <a:extLst>
              <a:ext uri="{FF2B5EF4-FFF2-40B4-BE49-F238E27FC236}">
                <a16:creationId xmlns:a16="http://schemas.microsoft.com/office/drawing/2014/main" id="{68E0D89C-9927-D148-E45F-1B118A151EF0}"/>
              </a:ext>
            </a:extLst>
          </p:cNvPr>
          <p:cNvSpPr txBox="1"/>
          <p:nvPr/>
        </p:nvSpPr>
        <p:spPr>
          <a:xfrm>
            <a:off x="10208071" y="4613214"/>
            <a:ext cx="1602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s-ES" sz="1600" dirty="0">
                <a:solidFill>
                  <a:srgbClr val="0D0D0D"/>
                </a:solidFill>
                <a:latin typeface="Aptos" panose="02110004020202020204"/>
              </a:rPr>
              <a:t>Vinculación desde App </a:t>
            </a:r>
            <a:r>
              <a:rPr lang="es-ES" sz="1600" dirty="0" err="1">
                <a:solidFill>
                  <a:srgbClr val="0D0D0D"/>
                </a:solidFill>
                <a:latin typeface="Aptos" panose="02110004020202020204"/>
              </a:rPr>
              <a:t>idCAT</a:t>
            </a:r>
            <a:endParaRPr lang="es-ES" sz="1600" dirty="0">
              <a:solidFill>
                <a:srgbClr val="0D0D0D"/>
              </a:solidFill>
              <a:latin typeface="Aptos" panose="02110004020202020204"/>
            </a:endParaRPr>
          </a:p>
        </p:txBody>
      </p:sp>
      <p:cxnSp>
        <p:nvCxnSpPr>
          <p:cNvPr id="46" name="Conector recto de flecha 17">
            <a:extLst>
              <a:ext uri="{FF2B5EF4-FFF2-40B4-BE49-F238E27FC236}">
                <a16:creationId xmlns:a16="http://schemas.microsoft.com/office/drawing/2014/main" id="{C302BF73-0074-9AAE-87F0-95702F173141}"/>
              </a:ext>
            </a:extLst>
          </p:cNvPr>
          <p:cNvCxnSpPr>
            <a:cxnSpLocks/>
          </p:cNvCxnSpPr>
          <p:nvPr/>
        </p:nvCxnSpPr>
        <p:spPr>
          <a:xfrm>
            <a:off x="3325822" y="3913464"/>
            <a:ext cx="263655" cy="0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7" name="Conector recto de flecha 18">
            <a:extLst>
              <a:ext uri="{FF2B5EF4-FFF2-40B4-BE49-F238E27FC236}">
                <a16:creationId xmlns:a16="http://schemas.microsoft.com/office/drawing/2014/main" id="{A85EA493-6674-56BA-1D49-F08414877833}"/>
              </a:ext>
            </a:extLst>
          </p:cNvPr>
          <p:cNvCxnSpPr>
            <a:cxnSpLocks/>
          </p:cNvCxnSpPr>
          <p:nvPr/>
        </p:nvCxnSpPr>
        <p:spPr>
          <a:xfrm>
            <a:off x="5111375" y="3922103"/>
            <a:ext cx="263655" cy="0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8" name="Conector recto de flecha 19">
            <a:extLst>
              <a:ext uri="{FF2B5EF4-FFF2-40B4-BE49-F238E27FC236}">
                <a16:creationId xmlns:a16="http://schemas.microsoft.com/office/drawing/2014/main" id="{F1D7AFA6-DAAF-0C14-7585-A2ACDAE3F21A}"/>
              </a:ext>
            </a:extLst>
          </p:cNvPr>
          <p:cNvCxnSpPr>
            <a:cxnSpLocks/>
          </p:cNvCxnSpPr>
          <p:nvPr/>
        </p:nvCxnSpPr>
        <p:spPr>
          <a:xfrm>
            <a:off x="7786813" y="3945567"/>
            <a:ext cx="403359" cy="0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9" name="Conector recto de flecha 21">
            <a:extLst>
              <a:ext uri="{FF2B5EF4-FFF2-40B4-BE49-F238E27FC236}">
                <a16:creationId xmlns:a16="http://schemas.microsoft.com/office/drawing/2014/main" id="{72A72B4E-646A-B017-5D61-161F0A4BEADC}"/>
              </a:ext>
            </a:extLst>
          </p:cNvPr>
          <p:cNvCxnSpPr>
            <a:cxnSpLocks/>
          </p:cNvCxnSpPr>
          <p:nvPr/>
        </p:nvCxnSpPr>
        <p:spPr>
          <a:xfrm flipV="1">
            <a:off x="9704487" y="3912972"/>
            <a:ext cx="758460" cy="9131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5406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AED7-7484-1BFB-E435-A2A2C52B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71F623-C76E-C6D4-E9D1-FE4414B8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D51CC8-9E58-0B24-7A37-9A596F3F8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DFB12-263B-866D-6C60-3FD0E56CF7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D0B3E64-9631-3569-1C47-BB5EBDA27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47476-7D89-4D0F-CE67-0D40B5B35D20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418B747F-C6EB-8B81-28B2-9C1BD75B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55" y="2277112"/>
            <a:ext cx="7350841" cy="3323588"/>
          </a:xfrm>
        </p:spPr>
        <p:txBody>
          <a:bodyPr>
            <a:normAutofit fontScale="90000"/>
          </a:bodyPr>
          <a:lstStyle/>
          <a:p>
            <a:r>
              <a:rPr lang="es-ES" sz="6000" b="1" dirty="0">
                <a:solidFill>
                  <a:srgbClr val="002060"/>
                </a:solidFill>
              </a:rPr>
              <a:t>¿En que momento nos encontramos con los “</a:t>
            </a:r>
            <a:r>
              <a:rPr lang="es-ES" sz="6000" b="1" dirty="0" err="1">
                <a:solidFill>
                  <a:srgbClr val="002060"/>
                </a:solidFill>
              </a:rPr>
              <a:t>wallets</a:t>
            </a:r>
            <a:r>
              <a:rPr lang="es-ES" sz="6000" b="1" dirty="0">
                <a:solidFill>
                  <a:srgbClr val="002060"/>
                </a:solidFill>
              </a:rPr>
              <a:t>” de identidad?</a:t>
            </a: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>Santi Casas</a:t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err="1">
                <a:solidFill>
                  <a:srgbClr val="002060"/>
                </a:solidFill>
              </a:rPr>
              <a:t>Validated</a:t>
            </a:r>
            <a:r>
              <a:rPr lang="es-ES" dirty="0">
                <a:solidFill>
                  <a:srgbClr val="002060"/>
                </a:solidFill>
              </a:rPr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380775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DFD1-AFF3-9944-17AB-AE5FD5AC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994346-D3F1-47C7-A7C7-A9E20904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93B1FA-927C-6BA8-E6DF-DEC906ACA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772709-EE36-C548-B6A1-86FB70EDC6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256D37AF-1152-F11F-66A5-914B3D213F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A8E27-7502-5AF8-A648-D133F7482458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E0F48F-CEA5-B187-C3C6-495D03DA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34" y="12988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/>
              <a:t>Vinculación desde el “</a:t>
            </a:r>
            <a:r>
              <a:rPr lang="es-ES" sz="4000" dirty="0" err="1"/>
              <a:t>wallet</a:t>
            </a:r>
            <a:r>
              <a:rPr lang="es-ES" sz="4000" dirty="0"/>
              <a:t>”</a:t>
            </a:r>
            <a:endParaRPr lang="es-ES" sz="40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334A43F-1697-8DA1-697D-74DEB4427915}"/>
              </a:ext>
            </a:extLst>
          </p:cNvPr>
          <p:cNvSpPr txBox="1">
            <a:spLocks/>
          </p:cNvSpPr>
          <p:nvPr/>
        </p:nvSpPr>
        <p:spPr>
          <a:xfrm>
            <a:off x="2976092" y="6343331"/>
            <a:ext cx="5122662" cy="371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60958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Proceso por el que un usuario con </a:t>
            </a:r>
            <a:r>
              <a:rPr lang="es-ES" dirty="0" err="1"/>
              <a:t>idCAT</a:t>
            </a:r>
            <a:r>
              <a:rPr lang="es-ES" dirty="0"/>
              <a:t> Móvil podrá vincularlo a su cartera</a:t>
            </a:r>
          </a:p>
        </p:txBody>
      </p:sp>
      <p:pic>
        <p:nvPicPr>
          <p:cNvPr id="35" name="Imagen 34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378DEBB4-E50D-3508-0CC0-36A0BCC10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84" y="1836702"/>
            <a:ext cx="7516779" cy="45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533F0-081D-D651-C01B-D73C78748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4305BA-D737-BF36-05C5-51C3708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CDF219-0602-A3FD-3F0F-3811CE991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1009A-9077-5F80-C40A-6A07A9E781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1BF044D1-E6A8-9D97-BDD7-6E482075A4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776D8-A2C8-BC17-28D5-8390639199EE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46AFCF-F114-4F35-2894-1CE3E840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/>
              <a:t>¡Credencial añadida!</a:t>
            </a:r>
            <a:endParaRPr lang="es-ES" sz="4000" noProof="0" dirty="0"/>
          </a:p>
        </p:txBody>
      </p:sp>
      <p:pic>
        <p:nvPicPr>
          <p:cNvPr id="17" name="Imagen 28">
            <a:extLst>
              <a:ext uri="{FF2B5EF4-FFF2-40B4-BE49-F238E27FC236}">
                <a16:creationId xmlns:a16="http://schemas.microsoft.com/office/drawing/2014/main" id="{E52CA41F-E499-6EB5-F6F5-03BE92E3E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807" y="1571184"/>
            <a:ext cx="2138689" cy="4476326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36EE4C8-5FA5-EF5D-A53E-1717F2CBF387}"/>
              </a:ext>
            </a:extLst>
          </p:cNvPr>
          <p:cNvSpPr txBox="1">
            <a:spLocks/>
          </p:cNvSpPr>
          <p:nvPr/>
        </p:nvSpPr>
        <p:spPr>
          <a:xfrm>
            <a:off x="1038735" y="3033964"/>
            <a:ext cx="5855240" cy="2642181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Leído el </a:t>
            </a:r>
            <a:r>
              <a:rPr lang="es-ES" b="1" dirty="0">
                <a:solidFill>
                  <a:srgbClr val="797979"/>
                </a:solidFill>
                <a:latin typeface="Montserrat"/>
              </a:rPr>
              <a:t>QR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 y aceptada la </a:t>
            </a:r>
            <a:r>
              <a:rPr lang="es-ES" b="1" dirty="0">
                <a:solidFill>
                  <a:srgbClr val="797979"/>
                </a:solidFill>
                <a:latin typeface="Montserrat"/>
              </a:rPr>
              <a:t>credencial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, se muestra en la cartera y la podremos utilizar para acceder, a través del </a:t>
            </a:r>
            <a:r>
              <a:rPr lang="es-ES" dirty="0" err="1">
                <a:solidFill>
                  <a:srgbClr val="797979"/>
                </a:solidFill>
                <a:latin typeface="Montserrat"/>
              </a:rPr>
              <a:t>broker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 de identidades </a:t>
            </a:r>
            <a:r>
              <a:rPr lang="es-ES" b="1" dirty="0" err="1">
                <a:solidFill>
                  <a:srgbClr val="797979"/>
                </a:solidFill>
                <a:latin typeface="Montserrat"/>
              </a:rPr>
              <a:t>VALid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, a </a:t>
            </a:r>
            <a:r>
              <a:rPr lang="es-ES" b="1" dirty="0">
                <a:solidFill>
                  <a:srgbClr val="797979"/>
                </a:solidFill>
                <a:latin typeface="Montserrat"/>
              </a:rPr>
              <a:t>cualquier trámite.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784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58784-5E67-1D2F-DB57-6E46A8495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87B73C-0FEB-9DAB-618A-D8A83316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FCC87E-2C55-A716-106F-1C7D58CF3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7DD3C-3C2F-5238-EEC1-573D6CF5C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B18E0AEC-1D71-4B62-1FE9-2D1430B84E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C59F3-9A3D-3186-2D26-65BBEB2E2DE4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C1B2E0-3C59-0891-26B4-7AD18A3E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noProof="0" dirty="0"/>
              <a:t>Autenticación</a:t>
            </a:r>
          </a:p>
        </p:txBody>
      </p:sp>
      <p:pic>
        <p:nvPicPr>
          <p:cNvPr id="20" name="Imagen 4">
            <a:extLst>
              <a:ext uri="{FF2B5EF4-FFF2-40B4-BE49-F238E27FC236}">
                <a16:creationId xmlns:a16="http://schemas.microsoft.com/office/drawing/2014/main" id="{2C8FE9E8-060E-E489-A454-FE547F6BD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75" y="1986430"/>
            <a:ext cx="4986702" cy="3370285"/>
          </a:xfrm>
          <a:prstGeom prst="rect">
            <a:avLst/>
          </a:prstGeom>
        </p:spPr>
      </p:pic>
      <p:sp>
        <p:nvSpPr>
          <p:cNvPr id="21" name="Rombo 6">
            <a:extLst>
              <a:ext uri="{FF2B5EF4-FFF2-40B4-BE49-F238E27FC236}">
                <a16:creationId xmlns:a16="http://schemas.microsoft.com/office/drawing/2014/main" id="{D4582EA4-1EDB-4686-7D8A-9EC9C803C285}"/>
              </a:ext>
            </a:extLst>
          </p:cNvPr>
          <p:cNvSpPr/>
          <p:nvPr/>
        </p:nvSpPr>
        <p:spPr>
          <a:xfrm>
            <a:off x="6228839" y="2555182"/>
            <a:ext cx="1534350" cy="1940832"/>
          </a:xfrm>
          <a:prstGeom prst="diamond">
            <a:avLst/>
          </a:prstGeom>
          <a:solidFill>
            <a:srgbClr val="0070C0"/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13">
            <a:extLst>
              <a:ext uri="{FF2B5EF4-FFF2-40B4-BE49-F238E27FC236}">
                <a16:creationId xmlns:a16="http://schemas.microsoft.com/office/drawing/2014/main" id="{04B5A58D-F032-4574-B36E-BBFEFDDFE7A4}"/>
              </a:ext>
            </a:extLst>
          </p:cNvPr>
          <p:cNvSpPr txBox="1"/>
          <p:nvPr/>
        </p:nvSpPr>
        <p:spPr>
          <a:xfrm>
            <a:off x="6385672" y="2852402"/>
            <a:ext cx="126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800" noProof="0" dirty="0">
                <a:solidFill>
                  <a:srgbClr val="FFFFFF"/>
                </a:solidFill>
                <a:latin typeface="Aptos" panose="02110004020202020204"/>
              </a:rPr>
              <a:t>¿Tiene </a:t>
            </a:r>
            <a:r>
              <a:rPr lang="es-ES" sz="1800" noProof="0" dirty="0" err="1">
                <a:solidFill>
                  <a:srgbClr val="FFFFFF"/>
                </a:solidFill>
                <a:latin typeface="Aptos" panose="02110004020202020204"/>
              </a:rPr>
              <a:t>idCAT</a:t>
            </a:r>
            <a:r>
              <a:rPr lang="es-ES" sz="1800" noProof="0" dirty="0">
                <a:solidFill>
                  <a:srgbClr val="FFFFFF"/>
                </a:solidFill>
                <a:latin typeface="Aptos" panose="02110004020202020204"/>
              </a:rPr>
              <a:t> Móvil en el </a:t>
            </a:r>
            <a:r>
              <a:rPr lang="es-ES" sz="1800" noProof="0" dirty="0" err="1">
                <a:solidFill>
                  <a:srgbClr val="FFFFFF"/>
                </a:solidFill>
                <a:latin typeface="Aptos" panose="02110004020202020204"/>
              </a:rPr>
              <a:t>wallet</a:t>
            </a:r>
            <a:r>
              <a:rPr lang="es-ES" sz="1800" noProof="0" dirty="0">
                <a:solidFill>
                  <a:srgbClr val="FFFFFF"/>
                </a:solidFill>
                <a:latin typeface="Aptos" panose="02110004020202020204"/>
              </a:rPr>
              <a:t>?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id="{12679C68-535E-991A-42F0-867E90FB6765}"/>
              </a:ext>
            </a:extLst>
          </p:cNvPr>
          <p:cNvSpPr/>
          <p:nvPr/>
        </p:nvSpPr>
        <p:spPr>
          <a:xfrm>
            <a:off x="9277542" y="2278064"/>
            <a:ext cx="1777795" cy="1148676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s-ES" sz="1800" kern="0" noProof="0" dirty="0">
                <a:solidFill>
                  <a:srgbClr val="FFFFFF"/>
                </a:solidFill>
                <a:latin typeface="Aptos" panose="02110004020202020204"/>
              </a:rPr>
              <a:t>Notificación PUSH a app cartera </a:t>
            </a:r>
            <a:r>
              <a:rPr lang="es-ES" sz="1800" kern="0" noProof="0" dirty="0" err="1">
                <a:solidFill>
                  <a:srgbClr val="FFFFFF"/>
                </a:solidFill>
                <a:latin typeface="Aptos" panose="02110004020202020204"/>
              </a:rPr>
              <a:t>idCAT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ángulo 20">
            <a:extLst>
              <a:ext uri="{FF2B5EF4-FFF2-40B4-BE49-F238E27FC236}">
                <a16:creationId xmlns:a16="http://schemas.microsoft.com/office/drawing/2014/main" id="{BA5D4389-1CDB-D538-A6AF-7F9E712D8403}"/>
              </a:ext>
            </a:extLst>
          </p:cNvPr>
          <p:cNvSpPr/>
          <p:nvPr/>
        </p:nvSpPr>
        <p:spPr>
          <a:xfrm>
            <a:off x="9277540" y="4172294"/>
            <a:ext cx="1777795" cy="1184421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FF2C4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s-ES" sz="1800" kern="0" noProof="0" dirty="0">
                <a:solidFill>
                  <a:srgbClr val="FFFFFF"/>
                </a:solidFill>
                <a:latin typeface="Aptos" panose="02110004020202020204"/>
              </a:rPr>
              <a:t>Autenticación </a:t>
            </a:r>
            <a:r>
              <a:rPr lang="es-ES" sz="1800" kern="0" noProof="0" dirty="0" err="1">
                <a:solidFill>
                  <a:srgbClr val="FFFFFF"/>
                </a:solidFill>
                <a:latin typeface="Aptos" panose="02110004020202020204"/>
              </a:rPr>
              <a:t>idCAT</a:t>
            </a:r>
            <a:r>
              <a:rPr lang="es-ES" sz="1800" kern="0" noProof="0" dirty="0">
                <a:solidFill>
                  <a:srgbClr val="FFFFFF"/>
                </a:solidFill>
                <a:latin typeface="Aptos" panose="02110004020202020204"/>
              </a:rPr>
              <a:t> Móvil standard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5" name="Conector: angular 22">
            <a:extLst>
              <a:ext uri="{FF2B5EF4-FFF2-40B4-BE49-F238E27FC236}">
                <a16:creationId xmlns:a16="http://schemas.microsoft.com/office/drawing/2014/main" id="{FBE582BA-466E-C4D2-FA57-F53BD80BCBA1}"/>
              </a:ext>
            </a:extLst>
          </p:cNvPr>
          <p:cNvCxnSpPr>
            <a:cxnSpLocks/>
          </p:cNvCxnSpPr>
          <p:nvPr/>
        </p:nvCxnSpPr>
        <p:spPr>
          <a:xfrm flipV="1">
            <a:off x="7840189" y="2681186"/>
            <a:ext cx="1437354" cy="74555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6" name="Conector recto de flecha 24">
            <a:extLst>
              <a:ext uri="{FF2B5EF4-FFF2-40B4-BE49-F238E27FC236}">
                <a16:creationId xmlns:a16="http://schemas.microsoft.com/office/drawing/2014/main" id="{B5E1B861-1F27-4396-442B-B7755269407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487275" y="3525598"/>
            <a:ext cx="741564" cy="0"/>
          </a:xfrm>
          <a:prstGeom prst="straightConnector1">
            <a:avLst/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7" name="Conector: angular 35">
            <a:extLst>
              <a:ext uri="{FF2B5EF4-FFF2-40B4-BE49-F238E27FC236}">
                <a16:creationId xmlns:a16="http://schemas.microsoft.com/office/drawing/2014/main" id="{A73CA69C-6A6F-4BEE-05A1-F00BEB05FE87}"/>
              </a:ext>
            </a:extLst>
          </p:cNvPr>
          <p:cNvCxnSpPr>
            <a:cxnSpLocks/>
          </p:cNvCxnSpPr>
          <p:nvPr/>
        </p:nvCxnSpPr>
        <p:spPr>
          <a:xfrm>
            <a:off x="7840188" y="3426740"/>
            <a:ext cx="1437353" cy="141126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2C4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8" name="CuadroTexto 43">
            <a:extLst>
              <a:ext uri="{FF2B5EF4-FFF2-40B4-BE49-F238E27FC236}">
                <a16:creationId xmlns:a16="http://schemas.microsoft.com/office/drawing/2014/main" id="{92B6C56E-5D17-49F9-C52D-188184FED2AD}"/>
              </a:ext>
            </a:extLst>
          </p:cNvPr>
          <p:cNvSpPr txBox="1"/>
          <p:nvPr/>
        </p:nvSpPr>
        <p:spPr>
          <a:xfrm>
            <a:off x="8625111" y="2370516"/>
            <a:ext cx="44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800" b="1" noProof="0" dirty="0">
                <a:solidFill>
                  <a:srgbClr val="0D0D0D"/>
                </a:solidFill>
                <a:latin typeface="Aptos" panose="02110004020202020204"/>
              </a:rPr>
              <a:t>SÍ</a:t>
            </a:r>
          </a:p>
        </p:txBody>
      </p:sp>
      <p:sp>
        <p:nvSpPr>
          <p:cNvPr id="29" name="CuadroTexto 44">
            <a:extLst>
              <a:ext uri="{FF2B5EF4-FFF2-40B4-BE49-F238E27FC236}">
                <a16:creationId xmlns:a16="http://schemas.microsoft.com/office/drawing/2014/main" id="{D0C941FB-3B11-A8D2-FC93-849E0CF56947}"/>
              </a:ext>
            </a:extLst>
          </p:cNvPr>
          <p:cNvSpPr txBox="1"/>
          <p:nvPr/>
        </p:nvSpPr>
        <p:spPr>
          <a:xfrm>
            <a:off x="8625111" y="4516797"/>
            <a:ext cx="53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800" b="1" noProof="0" dirty="0">
                <a:solidFill>
                  <a:srgbClr val="0D0D0D"/>
                </a:solidFill>
                <a:latin typeface="Aptos" panose="02110004020202020204"/>
              </a:rPr>
              <a:t>NO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ABF28D-DE01-AD62-62DC-C685E16F5F2D}"/>
              </a:ext>
            </a:extLst>
          </p:cNvPr>
          <p:cNvSpPr txBox="1">
            <a:spLocks/>
          </p:cNvSpPr>
          <p:nvPr/>
        </p:nvSpPr>
        <p:spPr>
          <a:xfrm>
            <a:off x="1218061" y="5411216"/>
            <a:ext cx="6361009" cy="698637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2C40"/>
              </a:buClr>
            </a:pPr>
            <a:r>
              <a:rPr lang="es-ES" noProof="0" dirty="0">
                <a:solidFill>
                  <a:srgbClr val="797979"/>
                </a:solidFill>
              </a:rPr>
              <a:t>Cómo gestionaremos el acceso de los usuarios vía </a:t>
            </a:r>
            <a:r>
              <a:rPr lang="es-ES" noProof="0" dirty="0" err="1">
                <a:solidFill>
                  <a:srgbClr val="797979"/>
                </a:solidFill>
              </a:rPr>
              <a:t>VALid</a:t>
            </a:r>
            <a:r>
              <a:rPr lang="es-ES" noProof="0" dirty="0">
                <a:solidFill>
                  <a:srgbClr val="797979"/>
                </a:solidFill>
              </a:rPr>
              <a:t> a los servicios de las AAPP catalanas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04AE-6E82-BDEF-17DC-4F5EED71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87B760-3D52-412C-DF6F-ED5A5CD4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1DD6F7-1030-B25D-BEBD-ABE18C8E84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98068-B06D-FAFE-56AA-EC077D063E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4629DC63-2207-C38E-33FB-18AA1CB36B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4A350-837E-CBB0-A4CD-5BF7CF07AFE6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FB2F9-7728-5FD5-7782-65BFAEF8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/>
              <a:t>Utilidades</a:t>
            </a:r>
            <a:endParaRPr lang="es-ES" sz="4000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3CF63386-B6A1-0084-6695-0F4AE170B2C4}"/>
              </a:ext>
            </a:extLst>
          </p:cNvPr>
          <p:cNvSpPr txBox="1">
            <a:spLocks/>
          </p:cNvSpPr>
          <p:nvPr/>
        </p:nvSpPr>
        <p:spPr>
          <a:xfrm>
            <a:off x="888844" y="2194528"/>
            <a:ext cx="7377127" cy="3940711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 lvl="0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</a:rPr>
              <a:t>¿</a:t>
            </a:r>
            <a:r>
              <a:rPr lang="es-ES" b="1" dirty="0">
                <a:solidFill>
                  <a:srgbClr val="797979"/>
                </a:solidFill>
              </a:rPr>
              <a:t>Qué ganamos </a:t>
            </a:r>
            <a:r>
              <a:rPr lang="es-ES" dirty="0">
                <a:solidFill>
                  <a:srgbClr val="797979"/>
                </a:solidFill>
              </a:rPr>
              <a:t>con la cartera digital </a:t>
            </a:r>
            <a:r>
              <a:rPr lang="es-ES" dirty="0" err="1">
                <a:solidFill>
                  <a:srgbClr val="797979"/>
                </a:solidFill>
              </a:rPr>
              <a:t>idCAT</a:t>
            </a:r>
            <a:r>
              <a:rPr lang="es-ES" dirty="0">
                <a:solidFill>
                  <a:srgbClr val="797979"/>
                </a:solidFill>
              </a:rPr>
              <a:t>?</a:t>
            </a:r>
            <a:endParaRPr lang="es-ES">
              <a:ea typeface="+mn-ea"/>
              <a:cs typeface="+mn-cs"/>
            </a:endParaRPr>
          </a:p>
          <a:p>
            <a:pPr marL="42545">
              <a:buClr>
                <a:srgbClr val="FF2C40"/>
              </a:buClr>
              <a:defRPr/>
            </a:pPr>
            <a:r>
              <a:rPr lang="es-ES" b="1" dirty="0">
                <a:solidFill>
                  <a:srgbClr val="797979"/>
                </a:solidFill>
                <a:latin typeface="Montserrat"/>
              </a:rPr>
              <a:t>FASE 1: 2025</a:t>
            </a:r>
            <a:endParaRPr lang="es-ES" sz="2000" b="1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797979"/>
                </a:solidFill>
              </a:rPr>
              <a:t>Identificación sin SMS </a:t>
            </a:r>
            <a:r>
              <a:rPr lang="es-ES" dirty="0">
                <a:solidFill>
                  <a:srgbClr val="797979"/>
                </a:solidFill>
              </a:rPr>
              <a:t>como factor de autenticación.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</a:endParaRPr>
          </a:p>
          <a:p>
            <a:pPr marL="385445" indent="-342900">
              <a:buClr>
                <a:srgbClr val="4F81BD"/>
              </a:buClr>
              <a:buFont typeface="Arial,Sans-Serif" panose="020B0604020202020204" pitchFamily="34" charset="0"/>
              <a:buChar char="•"/>
            </a:pPr>
            <a:r>
              <a:rPr lang="es-ES" b="1" dirty="0">
                <a:solidFill>
                  <a:srgbClr val="797979"/>
                </a:solidFill>
                <a:latin typeface="Montserrat"/>
              </a:rPr>
              <a:t>Acceso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 a los servicios en línea que AOC ofrece a la ciudadanía (</a:t>
            </a:r>
            <a:r>
              <a:rPr lang="es-ES" dirty="0" err="1">
                <a:solidFill>
                  <a:srgbClr val="797979"/>
                </a:solidFill>
                <a:latin typeface="Montserrat"/>
              </a:rPr>
              <a:t>Enotum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, Representa, Mi espacio, </a:t>
            </a:r>
            <a:r>
              <a:rPr lang="es-ES" dirty="0" err="1">
                <a:solidFill>
                  <a:srgbClr val="797979"/>
                </a:solidFill>
                <a:latin typeface="Montserrat"/>
              </a:rPr>
              <a:t>etc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), con </a:t>
            </a:r>
            <a:r>
              <a:rPr lang="es-ES" b="1" dirty="0">
                <a:solidFill>
                  <a:srgbClr val="797979"/>
                </a:solidFill>
                <a:latin typeface="Montserrat"/>
              </a:rPr>
              <a:t>nivel SUSTANCIAL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.</a:t>
            </a:r>
            <a:endParaRPr lang="en-US" b="1" dirty="0">
              <a:solidFill>
                <a:srgbClr val="000000"/>
              </a:solidFill>
              <a:latin typeface="Montserrat"/>
            </a:endParaRPr>
          </a:p>
          <a:p>
            <a:pPr marL="42545">
              <a:buClr>
                <a:srgbClr val="FF2C40"/>
              </a:buClr>
            </a:pPr>
            <a:r>
              <a:rPr lang="es-ES" b="1" dirty="0">
                <a:solidFill>
                  <a:srgbClr val="797979"/>
                </a:solidFill>
                <a:latin typeface="Montserrat"/>
              </a:rPr>
              <a:t>FASE 2: 2026</a:t>
            </a:r>
          </a:p>
          <a:p>
            <a:pPr marL="385445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797979"/>
                </a:solidFill>
                <a:latin typeface="Montserrat"/>
              </a:rPr>
              <a:t>Acceso a certificados remotos para hacer </a:t>
            </a:r>
            <a:r>
              <a:rPr lang="es-ES" b="1" dirty="0">
                <a:solidFill>
                  <a:srgbClr val="797979"/>
                </a:solidFill>
                <a:latin typeface="Montserrat"/>
              </a:rPr>
              <a:t>firma electrónica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.</a:t>
            </a:r>
            <a:endParaRPr lang="es-ES">
              <a:latin typeface="Montserrat"/>
            </a:endParaRPr>
          </a:p>
          <a:p>
            <a:pPr marL="385445" lvl="0" indent="-342900">
              <a:buClr>
                <a:srgbClr val="FF2C40"/>
              </a:buCl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797979"/>
                </a:solidFill>
                <a:latin typeface="Montserrat"/>
              </a:rPr>
              <a:t>Gestión de atributos verificables 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pendientes a definir (padrón municipal, títulos académicos, colegios profesionales, </a:t>
            </a:r>
            <a:r>
              <a:rPr lang="es-ES" err="1">
                <a:solidFill>
                  <a:srgbClr val="797979"/>
                </a:solidFill>
                <a:latin typeface="Montserrat"/>
              </a:rPr>
              <a:t>etc</a:t>
            </a:r>
            <a:r>
              <a:rPr lang="es-ES" dirty="0">
                <a:solidFill>
                  <a:srgbClr val="797979"/>
                </a:solidFill>
                <a:latin typeface="Montserrat"/>
              </a:rPr>
              <a:t>).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10" name="Marcador de contenido 22" descr="Imagen de la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09531909-CE6B-C00C-7720-21B195181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740019" y="1338760"/>
            <a:ext cx="2162084" cy="4614319"/>
          </a:xfrm>
        </p:spPr>
      </p:pic>
    </p:spTree>
    <p:extLst>
      <p:ext uri="{BB962C8B-B14F-4D97-AF65-F5344CB8AC3E}">
        <p14:creationId xmlns:p14="http://schemas.microsoft.com/office/powerpoint/2010/main" val="160711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1CDA0-8C10-A881-8635-0E407550B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7B81FD-A18B-4A0F-23F3-EB0B3475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A16966-265E-5BC3-260E-4F84424A7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29C7A-9A2D-1E7D-0DDF-DE6392A520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016219EC-60E8-B3C4-6A12-473A40234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2B7DD-0EAC-656B-C58B-C593CA98BDE8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5A3F58EA-162D-BCE1-F3AE-D1E18C2D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55" y="2277112"/>
            <a:ext cx="7350841" cy="3323588"/>
          </a:xfrm>
        </p:spPr>
        <p:txBody>
          <a:bodyPr>
            <a:normAutofit fontScale="90000"/>
          </a:bodyPr>
          <a:lstStyle/>
          <a:p>
            <a:r>
              <a:rPr lang="es-ES" sz="6000" b="1" dirty="0">
                <a:solidFill>
                  <a:srgbClr val="002060"/>
                </a:solidFill>
              </a:rPr>
              <a:t>Casos de uso de los “</a:t>
            </a:r>
            <a:r>
              <a:rPr lang="es-ES" sz="6000" b="1" dirty="0" err="1">
                <a:solidFill>
                  <a:srgbClr val="002060"/>
                </a:solidFill>
              </a:rPr>
              <a:t>wallets</a:t>
            </a:r>
            <a:r>
              <a:rPr lang="es-ES" sz="6000" b="1" dirty="0">
                <a:solidFill>
                  <a:srgbClr val="002060"/>
                </a:solidFill>
              </a:rPr>
              <a:t>” para las administraciones</a:t>
            </a: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>Dani Ros</a:t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err="1">
                <a:solidFill>
                  <a:srgbClr val="002060"/>
                </a:solidFill>
              </a:rPr>
              <a:t>Peakway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1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7469-B566-E37E-822D-19F51629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117A74-F3BA-A1FE-BD62-AE51625C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79EEE1-B306-12C6-E34D-CBF86D78E0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9EB0A-9024-209B-DA23-B7F028C81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18B55F18-C1D4-7A21-E52E-662FA7F6C7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494B3-FEE5-5188-D1C6-8AA21C1ED3B0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BFE3C2-3C90-BC27-98DE-12025A89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>
                <a:ea typeface="+mj-lt"/>
                <a:cs typeface="+mj-lt"/>
              </a:rPr>
              <a:t>Gobierno de la Rioja</a:t>
            </a:r>
            <a:br>
              <a:rPr lang="en-US" dirty="0"/>
            </a:br>
            <a:r>
              <a:rPr lang="es-ES" sz="4700" b="1" dirty="0">
                <a:solidFill>
                  <a:srgbClr val="FFFFFF"/>
                </a:solidFill>
                <a:ea typeface="+mj-lt"/>
                <a:cs typeface="+mj-lt"/>
              </a:rPr>
              <a:t>Gobierno de la Rioja</a:t>
            </a:r>
            <a:endParaRPr lang="es-ES" sz="4000" noProof="0" dirty="0">
              <a:ea typeface="Calibri"/>
              <a:cs typeface="Calibri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8E1670-5810-DE33-0C4E-08B40014254A}"/>
              </a:ext>
            </a:extLst>
          </p:cNvPr>
          <p:cNvSpPr txBox="1">
            <a:spLocks/>
          </p:cNvSpPr>
          <p:nvPr/>
        </p:nvSpPr>
        <p:spPr>
          <a:xfrm>
            <a:off x="494146" y="1973125"/>
            <a:ext cx="5878412" cy="348386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Identificación de empleado público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BB06CA-5144-48E1-05E1-A51773D8B2D5}"/>
              </a:ext>
            </a:extLst>
          </p:cNvPr>
          <p:cNvSpPr txBox="1"/>
          <p:nvPr/>
        </p:nvSpPr>
        <p:spPr>
          <a:xfrm>
            <a:off x="496107" y="2533203"/>
            <a:ext cx="6226992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s-ES" sz="1600" dirty="0">
                <a:latin typeface="Montserrat"/>
                <a:ea typeface="+mn-lt"/>
                <a:cs typeface="+mn-lt"/>
              </a:rPr>
              <a:t>Emisión de credenciales de funcionario público</a:t>
            </a:r>
            <a:endParaRPr lang="es-ES" sz="1600" dirty="0">
              <a:latin typeface="Montserrat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latin typeface="Montserrat"/>
                <a:ea typeface="+mn-lt"/>
                <a:cs typeface="+mn-lt"/>
              </a:rPr>
              <a:t>Sistema de gestión de todo el ciclo de vida de las credenciales (</a:t>
            </a:r>
            <a:r>
              <a:rPr lang="es-ES" sz="1600" err="1">
                <a:latin typeface="Montserrat"/>
                <a:ea typeface="+mn-lt"/>
                <a:cs typeface="+mn-lt"/>
              </a:rPr>
              <a:t>VIDcredentials</a:t>
            </a:r>
            <a:r>
              <a:rPr lang="es-ES" sz="1600" dirty="0">
                <a:latin typeface="Montserrat"/>
                <a:ea typeface="+mn-lt"/>
                <a:cs typeface="+mn-lt"/>
              </a:rPr>
              <a:t> Studio)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latin typeface="Montserrat"/>
                <a:ea typeface="+mn-lt"/>
                <a:cs typeface="+mn-lt"/>
              </a:rPr>
              <a:t>Uso de </a:t>
            </a:r>
            <a:r>
              <a:rPr lang="es-ES" sz="1600" err="1">
                <a:latin typeface="Montserrat"/>
                <a:ea typeface="+mn-lt"/>
                <a:cs typeface="+mn-lt"/>
              </a:rPr>
              <a:t>VIDwallet</a:t>
            </a:r>
            <a:r>
              <a:rPr lang="es-ES" sz="1600" dirty="0">
                <a:latin typeface="Montserrat"/>
                <a:ea typeface="+mn-lt"/>
                <a:cs typeface="+mn-lt"/>
              </a:rPr>
              <a:t> personalizado para el Gobierno de la Rioja 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latin typeface="Montserrat"/>
                <a:ea typeface="+mn-lt"/>
                <a:cs typeface="+mn-lt"/>
              </a:rPr>
              <a:t>Portal de verificación de credenciales</a:t>
            </a:r>
            <a:endParaRPr lang="es-ES" sz="1600"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latin typeface="Montserrat"/>
                <a:ea typeface="+mn-lt"/>
                <a:cs typeface="+mn-lt"/>
              </a:rPr>
              <a:t>Integración del sistema SSI con su sistema CAS (Central </a:t>
            </a:r>
            <a:r>
              <a:rPr lang="es-ES" sz="1600" err="1">
                <a:latin typeface="Montserrat"/>
                <a:ea typeface="+mn-lt"/>
                <a:cs typeface="+mn-lt"/>
              </a:rPr>
              <a:t>Authentication</a:t>
            </a:r>
            <a:r>
              <a:rPr lang="es-ES" sz="1600" dirty="0">
                <a:latin typeface="Montserrat"/>
                <a:ea typeface="+mn-lt"/>
                <a:cs typeface="+mn-lt"/>
              </a:rPr>
              <a:t> </a:t>
            </a:r>
            <a:r>
              <a:rPr lang="es-ES" sz="1600" err="1">
                <a:latin typeface="Montserrat"/>
                <a:ea typeface="+mn-lt"/>
                <a:cs typeface="+mn-lt"/>
              </a:rPr>
              <a:t>Service</a:t>
            </a:r>
            <a:r>
              <a:rPr lang="es-ES" sz="1600" dirty="0">
                <a:latin typeface="Montserrat"/>
                <a:ea typeface="+mn-lt"/>
                <a:cs typeface="+mn-lt"/>
              </a:rPr>
              <a:t>) </a:t>
            </a:r>
            <a:r>
              <a:rPr lang="es-ES" sz="1600" dirty="0">
                <a:latin typeface="Montserrat"/>
                <a:ea typeface="Calibri"/>
                <a:cs typeface="Calibri"/>
              </a:rPr>
              <a:t>para implementar SSO (Single </a:t>
            </a:r>
            <a:r>
              <a:rPr lang="es-ES" sz="1600" err="1">
                <a:latin typeface="Montserrat"/>
                <a:ea typeface="Calibri"/>
                <a:cs typeface="Calibri"/>
              </a:rPr>
              <a:t>Sign-on</a:t>
            </a:r>
            <a:r>
              <a:rPr lang="es-ES" sz="1600" dirty="0">
                <a:latin typeface="Montserrat"/>
                <a:ea typeface="Calibri"/>
                <a:cs typeface="Calibri"/>
              </a:rPr>
              <a:t>)</a:t>
            </a:r>
            <a:endParaRPr lang="es-ES" sz="1600">
              <a:latin typeface="Calibri"/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072238-3AD7-52C4-CFB2-D6BBD6FA4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586" y="1631732"/>
            <a:ext cx="48768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9DB3-BF4F-3636-B59D-B290B560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22F220-D1E6-F3BA-EDB6-CFFCE44D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527518-134D-39EE-17B9-9E75F668C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48C19-AFC0-D168-3B36-72D2748DEA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A7A05DA2-6F74-E698-3C54-906B9888EA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9D04C-6DAB-B499-AD22-EE91968A851E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C6BEDD-E46F-E950-83C2-09A25DB1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dirty="0">
                <a:ea typeface="+mj-lt"/>
                <a:cs typeface="+mj-lt"/>
              </a:rPr>
              <a:t>Kosovo </a:t>
            </a:r>
            <a:r>
              <a:rPr lang="es-ES" sz="4000" dirty="0" err="1">
                <a:ea typeface="+mj-lt"/>
                <a:cs typeface="+mj-lt"/>
              </a:rPr>
              <a:t>eID</a:t>
            </a:r>
            <a:r>
              <a:rPr lang="es-ES" sz="4000" dirty="0">
                <a:ea typeface="+mj-lt"/>
                <a:cs typeface="+mj-lt"/>
              </a:rPr>
              <a:t> </a:t>
            </a:r>
            <a:r>
              <a:rPr lang="es-ES" sz="4000" dirty="0" err="1">
                <a:ea typeface="+mj-lt"/>
                <a:cs typeface="+mj-lt"/>
              </a:rPr>
              <a:t>Platform</a:t>
            </a:r>
            <a:endParaRPr lang="es-ES" sz="4700" b="1" noProof="0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7B4458F-9B70-6DCE-26A4-2300F3180E93}"/>
              </a:ext>
            </a:extLst>
          </p:cNvPr>
          <p:cNvSpPr txBox="1">
            <a:spLocks/>
          </p:cNvSpPr>
          <p:nvPr/>
        </p:nvSpPr>
        <p:spPr>
          <a:xfrm>
            <a:off x="494146" y="1973125"/>
            <a:ext cx="5878412" cy="348386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Plataforma de servicios electrónicos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5791F1-7329-32B1-EE90-E9FF06BED95D}"/>
              </a:ext>
            </a:extLst>
          </p:cNvPr>
          <p:cNvSpPr txBox="1"/>
          <p:nvPr/>
        </p:nvSpPr>
        <p:spPr>
          <a:xfrm>
            <a:off x="531276" y="2427695"/>
            <a:ext cx="588702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111111"/>
                </a:solidFill>
                <a:latin typeface="Montserrat"/>
              </a:rPr>
              <a:t>Sistema de identificación electrónica seguro para:</a:t>
            </a:r>
            <a:endParaRPr lang="es-ES" sz="1600">
              <a:solidFill>
                <a:srgbClr val="000000"/>
              </a:solidFill>
              <a:latin typeface="Montserrat"/>
            </a:endParaRPr>
          </a:p>
          <a:p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Complementar la infraestructura de clave pública (PKI) con una cartera de identidad para los ciudadanos</a:t>
            </a:r>
            <a:endParaRPr lang="es-ES" sz="160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Mejorar la prestación de servicios electrónicos</a:t>
            </a:r>
            <a:endParaRPr lang="es-ES" sz="160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Aumentar la eficiencia del sector privado a través de las TIC</a:t>
            </a:r>
            <a:endParaRPr lang="es-ES" sz="1600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Crear un entorno de comercio electrónico seguro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Credenciales de ciudadano y de empresa</a:t>
            </a:r>
          </a:p>
        </p:txBody>
      </p:sp>
      <p:pic>
        <p:nvPicPr>
          <p:cNvPr id="14" name="Imagen 13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66318486-DA59-7638-5998-6039687CF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996" y="1606061"/>
            <a:ext cx="5196409" cy="44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F84F-BB95-7F90-60ED-1317BF9A7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1845CA-0A4E-98A7-16E3-600D9B73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B56686-B1A0-8913-E07B-8847115A8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DB031-E9D8-63D3-3472-362C7BBFF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FDAD5802-44E3-6004-2250-BC7524F75C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136F6-7128-576A-181A-AC24ADB682DB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C800565-50DF-CB1F-31E1-42CA7C807E65}"/>
              </a:ext>
            </a:extLst>
          </p:cNvPr>
          <p:cNvGrpSpPr/>
          <p:nvPr/>
        </p:nvGrpSpPr>
        <p:grpSpPr>
          <a:xfrm>
            <a:off x="5607369" y="2475034"/>
            <a:ext cx="2077025" cy="943070"/>
            <a:chOff x="3364932" y="2873618"/>
            <a:chExt cx="2885917" cy="1509819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2E81B05-F393-D51C-EB4B-6A6C614D7CAE}"/>
                </a:ext>
              </a:extLst>
            </p:cNvPr>
            <p:cNvSpPr txBox="1"/>
            <p:nvPr/>
          </p:nvSpPr>
          <p:spPr>
            <a:xfrm>
              <a:off x="3364932" y="3939972"/>
              <a:ext cx="2885917" cy="4434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200" b="1" dirty="0">
                  <a:solidFill>
                    <a:schemeClr val="tx2"/>
                  </a:solidFill>
                  <a:latin typeface="Montserrat"/>
                  <a:ea typeface="+mn-lt"/>
                  <a:cs typeface="+mn-lt"/>
                </a:rPr>
                <a:t>Autoridad de Registro</a:t>
              </a:r>
            </a:p>
          </p:txBody>
        </p:sp>
        <p:pic>
          <p:nvPicPr>
            <p:cNvPr id="17" name="Imagen 16" descr="Icon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43871A57-540E-9B2A-DC56-CC7D9257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1611" y="2950917"/>
              <a:ext cx="1128347" cy="1026502"/>
            </a:xfrm>
            <a:prstGeom prst="rect">
              <a:avLst/>
            </a:prstGeom>
          </p:spPr>
        </p:pic>
        <p:pic>
          <p:nvPicPr>
            <p:cNvPr id="7" name="Imagen 6" descr="Logo">
              <a:extLst>
                <a:ext uri="{FF2B5EF4-FFF2-40B4-BE49-F238E27FC236}">
                  <a16:creationId xmlns:a16="http://schemas.microsoft.com/office/drawing/2014/main" id="{0451CB46-AA0D-07F9-B2F7-9D188154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6216" y="2873618"/>
              <a:ext cx="515816" cy="5715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83BDD5E-0483-7877-CBC8-670C330CD2CA}"/>
              </a:ext>
            </a:extLst>
          </p:cNvPr>
          <p:cNvGrpSpPr/>
          <p:nvPr/>
        </p:nvGrpSpPr>
        <p:grpSpPr>
          <a:xfrm>
            <a:off x="5712872" y="4081094"/>
            <a:ext cx="1877733" cy="1437707"/>
            <a:chOff x="6827898" y="2913599"/>
            <a:chExt cx="2608562" cy="230411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598A741-0416-F0A6-3BE4-D432539D9C78}"/>
                </a:ext>
              </a:extLst>
            </p:cNvPr>
            <p:cNvSpPr txBox="1"/>
            <p:nvPr/>
          </p:nvSpPr>
          <p:spPr>
            <a:xfrm>
              <a:off x="6827898" y="4033909"/>
              <a:ext cx="2608562" cy="11838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200" b="1" err="1">
                  <a:solidFill>
                    <a:schemeClr val="tx2"/>
                  </a:solidFill>
                  <a:latin typeface="Montserrat"/>
                  <a:ea typeface="+mn-lt"/>
                  <a:cs typeface="+mn-lt"/>
                </a:rPr>
                <a:t>eID</a:t>
              </a:r>
              <a:r>
                <a:rPr lang="es-ES" sz="1200" b="1" dirty="0">
                  <a:solidFill>
                    <a:schemeClr val="tx2"/>
                  </a:solidFill>
                  <a:latin typeface="Montserrat"/>
                  <a:ea typeface="+mn-lt"/>
                  <a:cs typeface="+mn-lt"/>
                </a:rPr>
                <a:t> Self-Service Portal</a:t>
              </a:r>
            </a:p>
            <a:p>
              <a:endParaRPr lang="es-ES" sz="1800" dirty="0">
                <a:latin typeface="Montserrat"/>
                <a:ea typeface="+mn-lt"/>
                <a:cs typeface="+mn-lt"/>
              </a:endParaRPr>
            </a:p>
          </p:txBody>
        </p:sp>
        <p:pic>
          <p:nvPicPr>
            <p:cNvPr id="12" name="Imagen 11" descr="Icon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4546A5BA-E90E-E2F6-26BE-10B718161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6513" y="3009685"/>
              <a:ext cx="1128347" cy="1026502"/>
            </a:xfrm>
            <a:prstGeom prst="rect">
              <a:avLst/>
            </a:prstGeom>
          </p:spPr>
        </p:pic>
        <p:pic>
          <p:nvPicPr>
            <p:cNvPr id="15" name="Imagen 14" descr="Logo">
              <a:extLst>
                <a:ext uri="{FF2B5EF4-FFF2-40B4-BE49-F238E27FC236}">
                  <a16:creationId xmlns:a16="http://schemas.microsoft.com/office/drawing/2014/main" id="{47026411-39C0-3E25-D252-767E820F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1117" y="2913599"/>
              <a:ext cx="515816" cy="571499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CCE6085E-F476-3486-02EC-81A0E07E5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08" y="4475388"/>
            <a:ext cx="3329355" cy="154137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9BBEAAA-29EA-AC70-727E-AFB26DA1BCD5}"/>
              </a:ext>
            </a:extLst>
          </p:cNvPr>
          <p:cNvSpPr txBox="1">
            <a:spLocks/>
          </p:cNvSpPr>
          <p:nvPr/>
        </p:nvSpPr>
        <p:spPr>
          <a:xfrm>
            <a:off x="496902" y="1297196"/>
            <a:ext cx="10081043" cy="68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ea typeface="+mj-lt"/>
                <a:cs typeface="+mj-lt"/>
              </a:rPr>
              <a:t>Kosovo </a:t>
            </a:r>
            <a:r>
              <a:rPr lang="es-ES" sz="4000" dirty="0" err="1">
                <a:ea typeface="+mj-lt"/>
                <a:cs typeface="+mj-lt"/>
              </a:rPr>
              <a:t>eID</a:t>
            </a:r>
            <a:r>
              <a:rPr lang="es-ES" sz="4000" dirty="0">
                <a:ea typeface="+mj-lt"/>
                <a:cs typeface="+mj-lt"/>
              </a:rPr>
              <a:t> </a:t>
            </a:r>
            <a:r>
              <a:rPr lang="es-ES" sz="4000" dirty="0" err="1">
                <a:ea typeface="+mj-lt"/>
                <a:cs typeface="+mj-lt"/>
              </a:rPr>
              <a:t>Platform</a:t>
            </a:r>
            <a:endParaRPr lang="es-ES" sz="4700" b="1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2E1BAEA8-6528-A386-FC5E-58362D482604}"/>
              </a:ext>
            </a:extLst>
          </p:cNvPr>
          <p:cNvSpPr txBox="1">
            <a:spLocks/>
          </p:cNvSpPr>
          <p:nvPr/>
        </p:nvSpPr>
        <p:spPr>
          <a:xfrm>
            <a:off x="494146" y="1973125"/>
            <a:ext cx="5878412" cy="348386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>
              <a:buClr>
                <a:srgbClr val="FF2C40"/>
              </a:buClr>
            </a:pPr>
            <a:r>
              <a:rPr lang="es-ES" dirty="0">
                <a:solidFill>
                  <a:srgbClr val="797979"/>
                </a:solidFill>
                <a:latin typeface="Montserrat"/>
              </a:rPr>
              <a:t>Plataforma de servicios electrónicos</a:t>
            </a:r>
            <a:endParaRPr lang="es-ES" sz="20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009342-B6C2-B2A0-BE47-BF7B6694581D}"/>
              </a:ext>
            </a:extLst>
          </p:cNvPr>
          <p:cNvSpPr txBox="1"/>
          <p:nvPr/>
        </p:nvSpPr>
        <p:spPr>
          <a:xfrm>
            <a:off x="1222938" y="6061849"/>
            <a:ext cx="23232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 err="1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VIDcredentials</a:t>
            </a:r>
            <a:r>
              <a:rPr lang="es-ES" sz="1400" b="1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Studio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7C121DF-6D79-664A-83DF-7A4B7DAFB399}"/>
              </a:ext>
            </a:extLst>
          </p:cNvPr>
          <p:cNvGrpSpPr/>
          <p:nvPr/>
        </p:nvGrpSpPr>
        <p:grpSpPr>
          <a:xfrm>
            <a:off x="1398784" y="2392239"/>
            <a:ext cx="2323209" cy="1468647"/>
            <a:chOff x="1691861" y="3048732"/>
            <a:chExt cx="2323209" cy="1468647"/>
          </a:xfrm>
        </p:grpSpPr>
        <p:pic>
          <p:nvPicPr>
            <p:cNvPr id="33" name="Imagen 32" descr="Texto, Icon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92C1A1DC-A875-5B00-F7AB-17BAEC3B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6587" y="3048732"/>
              <a:ext cx="1352550" cy="1276350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E630955D-227A-9D5D-ACBE-44A392579BCB}"/>
                </a:ext>
              </a:extLst>
            </p:cNvPr>
            <p:cNvSpPr txBox="1"/>
            <p:nvPr/>
          </p:nvSpPr>
          <p:spPr>
            <a:xfrm>
              <a:off x="1691861" y="4209602"/>
              <a:ext cx="232320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b="1" dirty="0">
                  <a:solidFill>
                    <a:schemeClr val="tx2"/>
                  </a:solidFill>
                  <a:latin typeface="Montserrat"/>
                  <a:ea typeface="+mn-lt"/>
                  <a:cs typeface="+mn-lt"/>
                </a:rPr>
                <a:t>Infraestructura PKI</a:t>
              </a:r>
            </a:p>
          </p:txBody>
        </p:sp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D640329-A2DC-BEFE-5996-F13249636555}"/>
              </a:ext>
            </a:extLst>
          </p:cNvPr>
          <p:cNvCxnSpPr/>
          <p:nvPr/>
        </p:nvCxnSpPr>
        <p:spPr>
          <a:xfrm>
            <a:off x="3427536" y="3011365"/>
            <a:ext cx="20749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5C72530D-2ABD-F893-EDEB-B6F8057EE038}"/>
              </a:ext>
            </a:extLst>
          </p:cNvPr>
          <p:cNvCxnSpPr>
            <a:cxnSpLocks/>
          </p:cNvCxnSpPr>
          <p:nvPr/>
        </p:nvCxnSpPr>
        <p:spPr>
          <a:xfrm>
            <a:off x="3450981" y="3222379"/>
            <a:ext cx="2016369" cy="13129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6D9ABDB-7D3D-AAD0-CE2A-941B55F54D85}"/>
              </a:ext>
            </a:extLst>
          </p:cNvPr>
          <p:cNvCxnSpPr>
            <a:cxnSpLocks/>
          </p:cNvCxnSpPr>
          <p:nvPr/>
        </p:nvCxnSpPr>
        <p:spPr>
          <a:xfrm flipV="1">
            <a:off x="2384182" y="3892938"/>
            <a:ext cx="0" cy="4900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5B2FE9AE-44CC-EB5B-0C26-183E4985AC79}"/>
              </a:ext>
            </a:extLst>
          </p:cNvPr>
          <p:cNvCxnSpPr>
            <a:cxnSpLocks/>
          </p:cNvCxnSpPr>
          <p:nvPr/>
        </p:nvCxnSpPr>
        <p:spPr>
          <a:xfrm>
            <a:off x="7401658" y="2894133"/>
            <a:ext cx="20749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n 42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E87C57D3-5CF8-82E8-F052-9C13BEE8D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477" t="340" r="53206" b="1701"/>
          <a:stretch/>
        </p:blipFill>
        <p:spPr>
          <a:xfrm>
            <a:off x="9300206" y="2147875"/>
            <a:ext cx="1871331" cy="3368348"/>
          </a:xfrm>
          <a:prstGeom prst="rect">
            <a:avLst/>
          </a:prstGeom>
        </p:spPr>
      </p:pic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5C22E56-24FB-418C-05CB-31775EE3385A}"/>
              </a:ext>
            </a:extLst>
          </p:cNvPr>
          <p:cNvCxnSpPr>
            <a:cxnSpLocks/>
          </p:cNvCxnSpPr>
          <p:nvPr/>
        </p:nvCxnSpPr>
        <p:spPr>
          <a:xfrm>
            <a:off x="7401657" y="4382963"/>
            <a:ext cx="20749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upo 49">
            <a:extLst>
              <a:ext uri="{FF2B5EF4-FFF2-40B4-BE49-F238E27FC236}">
                <a16:creationId xmlns:a16="http://schemas.microsoft.com/office/drawing/2014/main" id="{DFB68FAD-B8CF-91AC-8D51-DA5E575FCCDB}"/>
              </a:ext>
            </a:extLst>
          </p:cNvPr>
          <p:cNvGrpSpPr/>
          <p:nvPr/>
        </p:nvGrpSpPr>
        <p:grpSpPr>
          <a:xfrm>
            <a:off x="5334000" y="5410202"/>
            <a:ext cx="5533293" cy="855784"/>
            <a:chOff x="5334000" y="5410202"/>
            <a:chExt cx="5533293" cy="855784"/>
          </a:xfrm>
        </p:grpSpPr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E6DE9B43-AFE3-3985-12D0-06319566C030}"/>
                </a:ext>
              </a:extLst>
            </p:cNvPr>
            <p:cNvSpPr txBox="1"/>
            <p:nvPr/>
          </p:nvSpPr>
          <p:spPr>
            <a:xfrm>
              <a:off x="6228692" y="5592925"/>
              <a:ext cx="451542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dirty="0">
                  <a:latin typeface="Montserrat"/>
                  <a:ea typeface="+mn-lt"/>
                  <a:cs typeface="+mn-lt"/>
                </a:rPr>
                <a:t>Piloto integración de Kosovo </a:t>
              </a:r>
              <a:r>
                <a:rPr lang="es-ES" sz="1400" err="1">
                  <a:latin typeface="Montserrat"/>
                  <a:ea typeface="+mn-lt"/>
                  <a:cs typeface="+mn-lt"/>
                </a:rPr>
                <a:t>Customs</a:t>
              </a:r>
              <a:r>
                <a:rPr lang="es-ES" sz="1400" dirty="0">
                  <a:latin typeface="Montserrat"/>
                  <a:ea typeface="+mn-lt"/>
                  <a:cs typeface="+mn-lt"/>
                </a:rPr>
                <a:t> (</a:t>
              </a:r>
              <a:r>
                <a:rPr lang="es-ES" sz="1400" err="1">
                  <a:latin typeface="Montserrat"/>
                  <a:ea typeface="+mn-lt"/>
                  <a:cs typeface="+mn-lt"/>
                </a:rPr>
                <a:t>Dogana</a:t>
              </a:r>
              <a:r>
                <a:rPr lang="es-ES" sz="1400" dirty="0">
                  <a:latin typeface="Montserrat"/>
                  <a:ea typeface="+mn-lt"/>
                  <a:cs typeface="+mn-lt"/>
                </a:rPr>
                <a:t>), </a:t>
              </a:r>
              <a:endParaRPr lang="es-ES" sz="1400" dirty="0">
                <a:latin typeface="Calibri"/>
                <a:ea typeface="+mn-lt"/>
                <a:cs typeface="+mn-lt"/>
              </a:endParaRPr>
            </a:p>
            <a:p>
              <a:r>
                <a:rPr lang="es-ES" sz="1400" dirty="0">
                  <a:latin typeface="Montserrat"/>
                  <a:ea typeface="+mn-lt"/>
                  <a:cs typeface="+mn-lt"/>
                </a:rPr>
                <a:t>empresa de aduanas del Gobierno</a:t>
              </a:r>
              <a:endParaRPr lang="es-ES" sz="1400" dirty="0">
                <a:ea typeface="Calibri"/>
                <a:cs typeface="Calibri"/>
              </a:endParaRPr>
            </a:p>
          </p:txBody>
        </p:sp>
        <p:pic>
          <p:nvPicPr>
            <p:cNvPr id="48" name="Imagen 47" descr="Logotip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D0955435-428E-A26E-745E-7572AC976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45369" y="5451229"/>
              <a:ext cx="773724" cy="762001"/>
            </a:xfrm>
            <a:prstGeom prst="rect">
              <a:avLst/>
            </a:prstGeom>
          </p:spPr>
        </p:pic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669E6FD4-1DD4-A5EB-AAB8-FD66CF80AE0D}"/>
                </a:ext>
              </a:extLst>
            </p:cNvPr>
            <p:cNvSpPr/>
            <p:nvPr/>
          </p:nvSpPr>
          <p:spPr>
            <a:xfrm>
              <a:off x="5334000" y="5410202"/>
              <a:ext cx="5533293" cy="855784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680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041C-1FDF-2ECD-219B-23184140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A82A61-8444-2E5E-D391-C21225E5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78E161-E9BA-4767-7C43-3EF75EF96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81514-54A6-4CF4-4D74-1CEA8D042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2F2B5849-5016-C440-6AB1-FF559B0EE2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28C14-214A-BF07-F6BA-59D0EEF0F5E1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1CAF77-0210-9DC5-228F-8C4D8119DBF6}"/>
              </a:ext>
            </a:extLst>
          </p:cNvPr>
          <p:cNvSpPr txBox="1">
            <a:spLocks/>
          </p:cNvSpPr>
          <p:nvPr/>
        </p:nvSpPr>
        <p:spPr>
          <a:xfrm>
            <a:off x="496902" y="1297196"/>
            <a:ext cx="10081043" cy="68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ea typeface="+mj-lt"/>
                <a:cs typeface="+mj-lt"/>
              </a:rPr>
              <a:t>Gobierno de Italia</a:t>
            </a:r>
            <a:endParaRPr lang="es-ES" sz="4700" b="1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53B330C-AAAF-6A66-DEFA-61FE2EDDA2ED}"/>
              </a:ext>
            </a:extLst>
          </p:cNvPr>
          <p:cNvSpPr txBox="1">
            <a:spLocks/>
          </p:cNvSpPr>
          <p:nvPr/>
        </p:nvSpPr>
        <p:spPr>
          <a:xfrm>
            <a:off x="494146" y="1973125"/>
            <a:ext cx="5878412" cy="348386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rgbClr val="797979"/>
                </a:solidFill>
                <a:latin typeface="Montserrat"/>
              </a:rPr>
              <a:t>IO, la aplicación de los servicios electrónicos</a:t>
            </a:r>
            <a:endParaRPr lang="es-ES">
              <a:solidFill>
                <a:srgbClr val="EEECE1"/>
              </a:solidFill>
            </a:endParaRPr>
          </a:p>
          <a:p>
            <a:pPr marL="42545"/>
            <a:endParaRPr lang="es-ES" dirty="0">
              <a:solidFill>
                <a:srgbClr val="797979"/>
              </a:solidFill>
            </a:endParaRPr>
          </a:p>
        </p:txBody>
      </p:sp>
      <p:pic>
        <p:nvPicPr>
          <p:cNvPr id="9" name="Imagen 8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0A9ABBFF-B86E-6382-9DD5-7A4499534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263" y="1616489"/>
            <a:ext cx="766694" cy="687457"/>
          </a:xfrm>
          <a:prstGeom prst="rect">
            <a:avLst/>
          </a:prstGeom>
        </p:spPr>
      </p:pic>
      <p:pic>
        <p:nvPicPr>
          <p:cNvPr id="10" name="Imagen 9" descr="Imagen que contiene tarjeta de present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8777959F-8BB0-5347-09E8-05D70F842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24" y="2561464"/>
            <a:ext cx="1757570" cy="37339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8DBCE2-BA20-91F8-8F4B-7D7F32E07F45}"/>
              </a:ext>
            </a:extLst>
          </p:cNvPr>
          <p:cNvSpPr txBox="1"/>
          <p:nvPr/>
        </p:nvSpPr>
        <p:spPr>
          <a:xfrm>
            <a:off x="2828319" y="2736913"/>
            <a:ext cx="881354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El </a:t>
            </a:r>
            <a:r>
              <a:rPr lang="es-ES" sz="1600" err="1">
                <a:solidFill>
                  <a:srgbClr val="111111"/>
                </a:solidFill>
                <a:latin typeface="Montserrat"/>
              </a:rPr>
              <a:t>wallet</a:t>
            </a:r>
            <a:r>
              <a:rPr lang="es-ES" sz="1600" dirty="0">
                <a:solidFill>
                  <a:srgbClr val="111111"/>
                </a:solidFill>
                <a:latin typeface="Montserrat"/>
              </a:rPr>
              <a:t> digital italiano para todos los ciudadanos italianos y residentes en Italia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,Sans-Serif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Credenciales (versiones digitales de documentación) admitidas:</a:t>
            </a:r>
            <a:endParaRPr lang="es-ES" sz="1600" dirty="0">
              <a:solidFill>
                <a:srgbClr val="000000"/>
              </a:solidFill>
              <a:latin typeface="Montserra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Permiso de conducir</a:t>
            </a:r>
            <a:endParaRPr lang="es-ES" sz="1600" dirty="0">
              <a:solidFill>
                <a:srgbClr val="000000"/>
              </a:solidFill>
              <a:latin typeface="Montserra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Tarjeta sanitaria</a:t>
            </a:r>
            <a:endParaRPr lang="es-ES" sz="1600" dirty="0">
              <a:solidFill>
                <a:srgbClr val="000000"/>
              </a:solidFill>
              <a:latin typeface="Montserra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Certificado de discapacidad</a:t>
            </a:r>
            <a:endParaRPr lang="es-ES" dirty="0"/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</a:rPr>
              <a:t>Gran éxito de adopción:</a:t>
            </a:r>
            <a:endParaRPr lang="es-E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Imagen 10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DD01FDB8-9CBB-2624-1417-B70C8EC6F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298" y="4999384"/>
            <a:ext cx="326885" cy="3158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1F13EE-D2F4-49CF-9044-8D3A273E1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4774" y="5358295"/>
            <a:ext cx="326890" cy="3158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57AA3A-A1E2-5936-7023-5AC7B8A57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69" y="5650949"/>
            <a:ext cx="216452" cy="205409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AF633DF-7D85-11D0-3207-C26A7FEC0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39122"/>
              </p:ext>
            </p:extLst>
          </p:nvPr>
        </p:nvGraphicFramePr>
        <p:xfrm>
          <a:off x="6042550" y="4554464"/>
          <a:ext cx="5319343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9614">
                  <a:extLst>
                    <a:ext uri="{9D8B030D-6E8A-4147-A177-3AD203B41FA5}">
                      <a16:colId xmlns:a16="http://schemas.microsoft.com/office/drawing/2014/main" val="2106451257"/>
                    </a:ext>
                  </a:extLst>
                </a:gridCol>
                <a:gridCol w="2461845">
                  <a:extLst>
                    <a:ext uri="{9D8B030D-6E8A-4147-A177-3AD203B41FA5}">
                      <a16:colId xmlns:a16="http://schemas.microsoft.com/office/drawing/2014/main" val="2409311686"/>
                    </a:ext>
                  </a:extLst>
                </a:gridCol>
                <a:gridCol w="2417884">
                  <a:extLst>
                    <a:ext uri="{9D8B030D-6E8A-4147-A177-3AD203B41FA5}">
                      <a16:colId xmlns:a16="http://schemas.microsoft.com/office/drawing/2014/main" val="1128737489"/>
                    </a:ext>
                  </a:extLst>
                </a:gridCol>
              </a:tblGrid>
              <a:tr h="242280">
                <a:tc>
                  <a:txBody>
                    <a:bodyPr/>
                    <a:lstStyle/>
                    <a:p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latin typeface="Montserrat"/>
                        </a:rPr>
                        <a:t>Primera semana (4/12/2024)</a:t>
                      </a:r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latin typeface="Montserrat"/>
                        </a:rPr>
                        <a:t>Actualización Febrero 2025</a:t>
                      </a:r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144202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+ 2.390.000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+ 4.000.000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0805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Montserrat"/>
                        </a:rPr>
                        <a:t>1.756.000</a:t>
                      </a:r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latin typeface="Montserrat"/>
                        </a:rPr>
                        <a:t>+ 7.000.000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053393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Montserrat"/>
                        </a:rPr>
                        <a:t>2.040.000</a:t>
                      </a:r>
                      <a:endParaRPr lang="es-ES" dirty="0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0353"/>
                  </a:ext>
                </a:extLst>
              </a:tr>
              <a:tr h="24228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dirty="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latin typeface="Montserrat"/>
                        </a:rPr>
                        <a:t>35.000</a:t>
                      </a:r>
                      <a:endParaRPr lang="es-ES" dirty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19230"/>
                  </a:ext>
                </a:extLst>
              </a:tr>
            </a:tbl>
          </a:graphicData>
        </a:graphic>
      </p:graphicFrame>
      <p:pic>
        <p:nvPicPr>
          <p:cNvPr id="16" name="Imagen 15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1A1DF8F2-E660-ED2C-357F-C92AFE7A7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9463" y="4847053"/>
            <a:ext cx="168551" cy="2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E94A4-B870-989B-567C-77005C66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002352-4B79-F696-696C-9231E638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FA0F3-AE10-2CBA-C5BF-3E1E26EA2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371052-1674-D170-E0C9-13974581AD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C8AB03D4-0E82-8F73-9952-0E0A24BA3E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D68DF-A327-1A4A-A4E4-B1416EB8B6D5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2205BEBC-F581-7522-412E-90AE9544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252F463-6F83-E7E8-1814-746BFF1462C0}"/>
              </a:ext>
            </a:extLst>
          </p:cNvPr>
          <p:cNvSpPr txBox="1">
            <a:spLocks/>
          </p:cNvSpPr>
          <p:nvPr/>
        </p:nvSpPr>
        <p:spPr>
          <a:xfrm>
            <a:off x="496902" y="1297196"/>
            <a:ext cx="10081043" cy="68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 err="1">
                <a:ea typeface="+mj-lt"/>
                <a:cs typeface="+mj-lt"/>
              </a:rPr>
              <a:t>Camins</a:t>
            </a:r>
            <a:endParaRPr lang="es-ES" sz="4700" b="1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56EDDC8-3454-ED5F-BABE-93133DFBCC0D}"/>
              </a:ext>
            </a:extLst>
          </p:cNvPr>
          <p:cNvSpPr txBox="1">
            <a:spLocks/>
          </p:cNvSpPr>
          <p:nvPr/>
        </p:nvSpPr>
        <p:spPr>
          <a:xfrm>
            <a:off x="494146" y="1984010"/>
            <a:ext cx="7903154" cy="272187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rgbClr val="797979"/>
                </a:solidFill>
                <a:latin typeface="Montserrat"/>
              </a:rPr>
              <a:t>Emisión, gestión y verificación de credenciales académicas</a:t>
            </a:r>
            <a:endParaRPr lang="es-ES" dirty="0">
              <a:solidFill>
                <a:srgbClr val="EEECE1"/>
              </a:solidFill>
            </a:endParaRPr>
          </a:p>
          <a:p>
            <a:pPr marL="42545"/>
            <a:endParaRPr lang="es-ES" dirty="0">
              <a:solidFill>
                <a:srgbClr val="79797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7A84A3-0C23-70E9-D3B1-1C9036231EAB}"/>
              </a:ext>
            </a:extLst>
          </p:cNvPr>
          <p:cNvSpPr txBox="1"/>
          <p:nvPr/>
        </p:nvSpPr>
        <p:spPr>
          <a:xfrm>
            <a:off x="607633" y="2530084"/>
            <a:ext cx="628806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s-ES" sz="160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6 universidades + CSUC involucrados</a:t>
            </a:r>
            <a:endParaRPr lang="es-ES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URV (coordinación)</a:t>
            </a:r>
            <a:endParaRPr lang="es-ES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UAB</a:t>
            </a:r>
            <a:endParaRPr lang="es-ES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UB</a:t>
            </a:r>
          </a:p>
          <a:p>
            <a:pPr marL="894715" lvl="1" indent="-285750">
              <a:buFont typeface="Courier New,monospace"/>
              <a:buChar char="o"/>
            </a:pPr>
            <a:r>
              <a:rPr lang="es-ES" sz="1600" err="1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UdG</a:t>
            </a:r>
            <a:endParaRPr lang="es-ES" err="1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UPC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UOC</a:t>
            </a:r>
            <a:endParaRPr lang="es-ES" dirty="0">
              <a:ea typeface="Calibri"/>
              <a:cs typeface="Calibri"/>
            </a:endParaRPr>
          </a:p>
          <a:p>
            <a:pPr marL="894715" lvl="1" indent="-285750">
              <a:buFont typeface="Courier New,monospace"/>
              <a:buChar char="o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Casos de uso del proyecto:</a:t>
            </a:r>
            <a:endParaRPr lang="es-ES" sz="1600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Acreditación de idioma</a:t>
            </a:r>
            <a:endParaRPr lang="es-ES" sz="1600" dirty="0">
              <a:latin typeface="Montserra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Acreditación de pertenencia a universidad</a:t>
            </a:r>
            <a:endParaRPr lang="es-ES" sz="1600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Estudiante titulado</a:t>
            </a:r>
            <a:endParaRPr lang="es-ES" dirty="0">
              <a:latin typeface="Montserrat"/>
            </a:endParaRPr>
          </a:p>
          <a:p>
            <a:pPr marL="894715" lvl="1" indent="-285750">
              <a:buFont typeface="Courier New,monospace"/>
              <a:buChar char="o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Certificado académico oficial</a:t>
            </a:r>
            <a:endParaRPr lang="es-ES" dirty="0">
              <a:latin typeface="Montserrat"/>
            </a:endParaRPr>
          </a:p>
        </p:txBody>
      </p:sp>
      <p:pic>
        <p:nvPicPr>
          <p:cNvPr id="12" name="Marcador de posición de imagen 9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5129A98F-9CAF-C2EE-8E0C-A1EF933C5D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0915" y="2560726"/>
            <a:ext cx="4359132" cy="3746334"/>
          </a:xfrm>
          <a:custGeom>
            <a:avLst/>
            <a:gdLst>
              <a:gd name="connsiteX0" fmla="*/ 0 w 6765472"/>
              <a:gd name="connsiteY0" fmla="*/ 0 h 3204935"/>
              <a:gd name="connsiteX1" fmla="*/ 6765472 w 6765472"/>
              <a:gd name="connsiteY1" fmla="*/ 0 h 3204935"/>
              <a:gd name="connsiteX2" fmla="*/ 6765472 w 6765472"/>
              <a:gd name="connsiteY2" fmla="*/ 3204935 h 3204935"/>
              <a:gd name="connsiteX3" fmla="*/ 0 w 6765472"/>
              <a:gd name="connsiteY3" fmla="*/ 3204935 h 32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472" h="3204935">
                <a:moveTo>
                  <a:pt x="0" y="0"/>
                </a:moveTo>
                <a:lnTo>
                  <a:pt x="6765472" y="0"/>
                </a:lnTo>
                <a:lnTo>
                  <a:pt x="6765472" y="3204935"/>
                </a:lnTo>
                <a:lnTo>
                  <a:pt x="0" y="320493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28">
            <a:extLst>
              <a:ext uri="{FF2B5EF4-FFF2-40B4-BE49-F238E27FC236}">
                <a16:creationId xmlns:a16="http://schemas.microsoft.com/office/drawing/2014/main" id="{A6494BAA-56D6-BF39-7EBA-B5989ACF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76" y="1847381"/>
            <a:ext cx="1763534" cy="5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9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2E532E-E2DD-F143-97DF-E1870D1D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7C0D4B-F61B-47F0-4652-6E7B915E6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775D3-9728-631F-C888-212EA0678D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0A92BC67-6444-1450-08E3-26ADF0126A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4D700-FD03-F1B9-3970-E8A3B098FCD0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18EAB3C-44CB-080C-A8A6-02118A74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56" y="1441961"/>
            <a:ext cx="8395386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Unas palabras sobre </a:t>
            </a:r>
            <a:r>
              <a:rPr lang="es-ES" noProof="0" dirty="0" err="1"/>
              <a:t>Validated</a:t>
            </a:r>
            <a:r>
              <a:rPr lang="es-ES" noProof="0" dirty="0"/>
              <a:t> ID</a:t>
            </a:r>
          </a:p>
        </p:txBody>
      </p:sp>
      <p:pic>
        <p:nvPicPr>
          <p:cNvPr id="32" name="Google Shape;172;p36">
            <a:extLst>
              <a:ext uri="{FF2B5EF4-FFF2-40B4-BE49-F238E27FC236}">
                <a16:creationId xmlns:a16="http://schemas.microsoft.com/office/drawing/2014/main" id="{E33ECCA6-88BD-2138-5AC9-78E18E45093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7600" y="1339441"/>
            <a:ext cx="3109657" cy="272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Grupo Dynasoft | España">
            <a:extLst>
              <a:ext uri="{FF2B5EF4-FFF2-40B4-BE49-F238E27FC236}">
                <a16:creationId xmlns:a16="http://schemas.microsoft.com/office/drawing/2014/main" id="{97A13971-88B1-0A23-98BC-46CBE052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9234" y="4060114"/>
            <a:ext cx="1688379" cy="5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26">
            <a:extLst>
              <a:ext uri="{FF2B5EF4-FFF2-40B4-BE49-F238E27FC236}">
                <a16:creationId xmlns:a16="http://schemas.microsoft.com/office/drawing/2014/main" id="{40752A10-5073-9C57-692C-82143627D3C9}"/>
              </a:ext>
            </a:extLst>
          </p:cNvPr>
          <p:cNvSpPr/>
          <p:nvPr/>
        </p:nvSpPr>
        <p:spPr>
          <a:xfrm>
            <a:off x="5689756" y="2360405"/>
            <a:ext cx="2108200" cy="3167827"/>
          </a:xfrm>
          <a:prstGeom prst="rect">
            <a:avLst/>
          </a:prstGeom>
          <a:solidFill>
            <a:srgbClr val="425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noProof="0" dirty="0">
              <a:latin typeface="Montserrat" panose="00000500000000000000" pitchFamily="2" charset="0"/>
            </a:endParaRPr>
          </a:p>
        </p:txBody>
      </p:sp>
      <p:sp>
        <p:nvSpPr>
          <p:cNvPr id="35" name="Rectángulo 23">
            <a:extLst>
              <a:ext uri="{FF2B5EF4-FFF2-40B4-BE49-F238E27FC236}">
                <a16:creationId xmlns:a16="http://schemas.microsoft.com/office/drawing/2014/main" id="{7C242022-85E1-80FD-666F-2EC2B4B1AA9D}"/>
              </a:ext>
            </a:extLst>
          </p:cNvPr>
          <p:cNvSpPr/>
          <p:nvPr/>
        </p:nvSpPr>
        <p:spPr>
          <a:xfrm>
            <a:off x="876456" y="2360405"/>
            <a:ext cx="2108200" cy="3167827"/>
          </a:xfrm>
          <a:prstGeom prst="rect">
            <a:avLst/>
          </a:prstGeom>
          <a:solidFill>
            <a:srgbClr val="425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noProof="0" dirty="0">
              <a:latin typeface="Montserrat" panose="00000500000000000000" pitchFamily="2" charset="0"/>
            </a:endParaRPr>
          </a:p>
        </p:txBody>
      </p:sp>
      <p:sp>
        <p:nvSpPr>
          <p:cNvPr id="36" name="Google Shape;186;p4">
            <a:extLst>
              <a:ext uri="{FF2B5EF4-FFF2-40B4-BE49-F238E27FC236}">
                <a16:creationId xmlns:a16="http://schemas.microsoft.com/office/drawing/2014/main" id="{F325411F-8BA6-A679-7797-0E72096DAAE9}"/>
              </a:ext>
            </a:extLst>
          </p:cNvPr>
          <p:cNvSpPr/>
          <p:nvPr/>
        </p:nvSpPr>
        <p:spPr>
          <a:xfrm>
            <a:off x="5920043" y="4060106"/>
            <a:ext cx="1647626" cy="1219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4.000+ </a:t>
            </a:r>
            <a:r>
              <a:rPr lang="es-ES" sz="20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Clientes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700+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AAPP</a:t>
            </a:r>
            <a:endParaRPr lang="es-ES" sz="2800" b="1" noProof="0" dirty="0">
              <a:solidFill>
                <a:schemeClr val="bg1"/>
              </a:solidFill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  <a:sym typeface="Montserrat Light"/>
            </a:endParaRPr>
          </a:p>
        </p:txBody>
      </p:sp>
      <p:sp>
        <p:nvSpPr>
          <p:cNvPr id="37" name="Google Shape;186;p4">
            <a:extLst>
              <a:ext uri="{FF2B5EF4-FFF2-40B4-BE49-F238E27FC236}">
                <a16:creationId xmlns:a16="http://schemas.microsoft.com/office/drawing/2014/main" id="{E48BF0BF-12BB-10FF-A091-5AE0AE27D262}"/>
              </a:ext>
            </a:extLst>
          </p:cNvPr>
          <p:cNvSpPr/>
          <p:nvPr/>
        </p:nvSpPr>
        <p:spPr>
          <a:xfrm>
            <a:off x="1052945" y="3929838"/>
            <a:ext cx="1638490" cy="1219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50M+ </a:t>
            </a:r>
            <a:r>
              <a:rPr lang="es-ES" sz="28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firmas</a:t>
            </a:r>
            <a:endParaRPr lang="es-ES" sz="3000" b="1" noProof="0" dirty="0">
              <a:solidFill>
                <a:schemeClr val="bg1"/>
              </a:solidFill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  <a:sym typeface="Montserrat Light"/>
            </a:endParaRPr>
          </a:p>
        </p:txBody>
      </p:sp>
      <p:sp>
        <p:nvSpPr>
          <p:cNvPr id="38" name="Rectángulo 24">
            <a:extLst>
              <a:ext uri="{FF2B5EF4-FFF2-40B4-BE49-F238E27FC236}">
                <a16:creationId xmlns:a16="http://schemas.microsoft.com/office/drawing/2014/main" id="{E09BB2E5-C0D7-99E9-F878-0DB459AFE7FF}"/>
              </a:ext>
            </a:extLst>
          </p:cNvPr>
          <p:cNvSpPr/>
          <p:nvPr/>
        </p:nvSpPr>
        <p:spPr>
          <a:xfrm>
            <a:off x="3289456" y="2360405"/>
            <a:ext cx="2108200" cy="3167827"/>
          </a:xfrm>
          <a:prstGeom prst="rect">
            <a:avLst/>
          </a:prstGeom>
          <a:solidFill>
            <a:srgbClr val="425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noProof="0" dirty="0">
              <a:latin typeface="Montserrat" panose="00000500000000000000" pitchFamily="2" charset="0"/>
            </a:endParaRPr>
          </a:p>
        </p:txBody>
      </p:sp>
      <p:sp>
        <p:nvSpPr>
          <p:cNvPr id="39" name="Google Shape;186;p4">
            <a:extLst>
              <a:ext uri="{FF2B5EF4-FFF2-40B4-BE49-F238E27FC236}">
                <a16:creationId xmlns:a16="http://schemas.microsoft.com/office/drawing/2014/main" id="{9BD4DE59-2641-83B9-C525-3D6A2D1FEC86}"/>
              </a:ext>
            </a:extLst>
          </p:cNvPr>
          <p:cNvSpPr/>
          <p:nvPr/>
        </p:nvSpPr>
        <p:spPr>
          <a:xfrm>
            <a:off x="3466290" y="3929838"/>
            <a:ext cx="1564171" cy="1219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noProof="0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Montserrat Light"/>
              </a:rPr>
              <a:t>30+ Países</a:t>
            </a:r>
          </a:p>
        </p:txBody>
      </p:sp>
      <p:pic>
        <p:nvPicPr>
          <p:cNvPr id="40" name="Imagen 4">
            <a:extLst>
              <a:ext uri="{FF2B5EF4-FFF2-40B4-BE49-F238E27FC236}">
                <a16:creationId xmlns:a16="http://schemas.microsoft.com/office/drawing/2014/main" id="{C2CA7D3B-925E-9DE0-3933-2076BE88D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543" y="2773414"/>
            <a:ext cx="1118768" cy="1058059"/>
          </a:xfrm>
          <a:prstGeom prst="rect">
            <a:avLst/>
          </a:prstGeom>
        </p:spPr>
      </p:pic>
      <p:pic>
        <p:nvPicPr>
          <p:cNvPr id="41" name="Imagen 6">
            <a:extLst>
              <a:ext uri="{FF2B5EF4-FFF2-40B4-BE49-F238E27FC236}">
                <a16:creationId xmlns:a16="http://schemas.microsoft.com/office/drawing/2014/main" id="{B34971DB-2E1C-7828-1855-2D611D3F8F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936" y="2674319"/>
            <a:ext cx="1185240" cy="1185240"/>
          </a:xfrm>
          <a:prstGeom prst="rect">
            <a:avLst/>
          </a:prstGeom>
        </p:spPr>
      </p:pic>
      <p:pic>
        <p:nvPicPr>
          <p:cNvPr id="42" name="Imagen 8">
            <a:extLst>
              <a:ext uri="{FF2B5EF4-FFF2-40B4-BE49-F238E27FC236}">
                <a16:creationId xmlns:a16="http://schemas.microsoft.com/office/drawing/2014/main" id="{E6C1E2D9-3A97-49EE-BC87-368D77DE22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236" y="2760743"/>
            <a:ext cx="1185240" cy="1012392"/>
          </a:xfrm>
          <a:prstGeom prst="rect">
            <a:avLst/>
          </a:prstGeom>
        </p:spPr>
      </p:pic>
      <p:pic>
        <p:nvPicPr>
          <p:cNvPr id="43" name="Picture 4" descr="Resources Press | Signaturit">
            <a:extLst>
              <a:ext uri="{FF2B5EF4-FFF2-40B4-BE49-F238E27FC236}">
                <a16:creationId xmlns:a16="http://schemas.microsoft.com/office/drawing/2014/main" id="{FC0F9ED7-D9AC-371C-78E4-488DE4F0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714" y="5842146"/>
            <a:ext cx="1516942" cy="5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99A5F07-4E73-95C9-76A7-76A49EB25D05}"/>
              </a:ext>
            </a:extLst>
          </p:cNvPr>
          <p:cNvSpPr txBox="1"/>
          <p:nvPr/>
        </p:nvSpPr>
        <p:spPr>
          <a:xfrm>
            <a:off x="8265971" y="1260793"/>
            <a:ext cx="913905" cy="523220"/>
          </a:xfrm>
          <a:prstGeom prst="rect">
            <a:avLst/>
          </a:prstGeom>
          <a:noFill/>
          <a:ln>
            <a:solidFill>
              <a:srgbClr val="25BF75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25BF75"/>
                </a:solidFill>
              </a:rPr>
              <a:t>qTSP</a:t>
            </a:r>
            <a:endParaRPr lang="es-ES" sz="2800" b="1" dirty="0">
              <a:solidFill>
                <a:srgbClr val="25BF75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331F1-170A-E02A-2565-C2F84B2E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613" y="5085407"/>
            <a:ext cx="649429" cy="7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A82D8-63DA-5295-8230-10DDF8D4A8A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1160" y="5135898"/>
            <a:ext cx="1516943" cy="7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7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4A15E-0C68-E407-58D3-7B2F134B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8A198B-8179-1FDC-58D3-C0FA0456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5C491-6987-4175-C515-0935DA42A3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7F064-7FD0-5B54-60C8-96EF0A5CE5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B36EF00-58B3-4FD2-0B59-CF2CF335CB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51385-CF76-3A92-1FAA-1C7F74C9410F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2D2582-0BCC-C342-A852-598DA84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10081043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sz="4000" noProof="0" dirty="0"/>
              <a:t>Gobierno y servicios públicos</a:t>
            </a:r>
          </a:p>
        </p:txBody>
      </p:sp>
      <p:graphicFrame>
        <p:nvGraphicFramePr>
          <p:cNvPr id="7" name="Diagrama 2">
            <a:extLst>
              <a:ext uri="{FF2B5EF4-FFF2-40B4-BE49-F238E27FC236}">
                <a16:creationId xmlns:a16="http://schemas.microsoft.com/office/drawing/2014/main" id="{EA0CF39C-B181-9CD9-741A-44CD094BA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943693"/>
              </p:ext>
            </p:extLst>
          </p:nvPr>
        </p:nvGraphicFramePr>
        <p:xfrm>
          <a:off x="1055421" y="2448055"/>
          <a:ext cx="3982686" cy="342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2A1419B8-CCD5-E287-506F-C99E8387A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736015"/>
              </p:ext>
            </p:extLst>
          </p:nvPr>
        </p:nvGraphicFramePr>
        <p:xfrm>
          <a:off x="6100285" y="2230343"/>
          <a:ext cx="5166925" cy="406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71" name="Text Placeholder 9">
            <a:extLst>
              <a:ext uri="{FF2B5EF4-FFF2-40B4-BE49-F238E27FC236}">
                <a16:creationId xmlns:a16="http://schemas.microsoft.com/office/drawing/2014/main" id="{904E8992-BA2A-0FAB-7AA7-5631843E8B9C}"/>
              </a:ext>
            </a:extLst>
          </p:cNvPr>
          <p:cNvSpPr txBox="1">
            <a:spLocks/>
          </p:cNvSpPr>
          <p:nvPr/>
        </p:nvSpPr>
        <p:spPr>
          <a:xfrm>
            <a:off x="7809346" y="2049326"/>
            <a:ext cx="2231698" cy="370156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chemeClr val="tx1"/>
                </a:solidFill>
                <a:latin typeface="Montserrat"/>
              </a:rPr>
              <a:t>Credenciales</a:t>
            </a:r>
            <a:endParaRPr lang="es-ES">
              <a:solidFill>
                <a:schemeClr val="tx1"/>
              </a:solidFill>
            </a:endParaRPr>
          </a:p>
          <a:p>
            <a:pPr marL="42545"/>
            <a:endParaRPr lang="es-ES" dirty="0">
              <a:solidFill>
                <a:srgbClr val="797979"/>
              </a:solidFill>
            </a:endParaRPr>
          </a:p>
        </p:txBody>
      </p:sp>
      <p:sp>
        <p:nvSpPr>
          <p:cNvPr id="1972" name="Text Placeholder 9">
            <a:extLst>
              <a:ext uri="{FF2B5EF4-FFF2-40B4-BE49-F238E27FC236}">
                <a16:creationId xmlns:a16="http://schemas.microsoft.com/office/drawing/2014/main" id="{45EA536D-FA2D-78FB-D173-9C08C87015E8}"/>
              </a:ext>
            </a:extLst>
          </p:cNvPr>
          <p:cNvSpPr txBox="1">
            <a:spLocks/>
          </p:cNvSpPr>
          <p:nvPr/>
        </p:nvSpPr>
        <p:spPr>
          <a:xfrm>
            <a:off x="2235859" y="2092869"/>
            <a:ext cx="1622098" cy="359271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chemeClr val="tx1"/>
                </a:solidFill>
                <a:latin typeface="Montserrat"/>
              </a:rPr>
              <a:t>Colectivos</a:t>
            </a:r>
            <a:endParaRPr lang="es-ES">
              <a:solidFill>
                <a:schemeClr val="tx1"/>
              </a:solidFill>
            </a:endParaRPr>
          </a:p>
          <a:p>
            <a:pPr marL="42545"/>
            <a:endParaRPr lang="es-ES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8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2832F-4437-456E-00D4-89388B441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2BA27D-4D53-2EEB-A20F-A9000335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06E660-8644-3262-DD4A-19F70078F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F6F03-235D-7A7E-B8C3-4385E70016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B5BB0116-4792-766E-62BB-D14FD65D30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A5D65-A86F-DB9D-2111-FE61DCA27920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C3FB8A1-A2A8-95DF-6AA4-F444767A0EF1}"/>
              </a:ext>
            </a:extLst>
          </p:cNvPr>
          <p:cNvSpPr txBox="1">
            <a:spLocks/>
          </p:cNvSpPr>
          <p:nvPr/>
        </p:nvSpPr>
        <p:spPr>
          <a:xfrm>
            <a:off x="496902" y="1231882"/>
            <a:ext cx="11136957" cy="749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ea typeface="+mj-lt"/>
                <a:cs typeface="+mj-lt"/>
              </a:rPr>
              <a:t>Caso de uso: licencias para actividades económicas</a:t>
            </a:r>
            <a:endParaRPr lang="es-ES" sz="4000" dirty="0" err="1">
              <a:ea typeface="+mj-lt"/>
              <a:cs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E6539F5-63E7-308F-A1DE-954AE9A7A836}"/>
              </a:ext>
            </a:extLst>
          </p:cNvPr>
          <p:cNvSpPr txBox="1">
            <a:spLocks/>
          </p:cNvSpPr>
          <p:nvPr/>
        </p:nvSpPr>
        <p:spPr>
          <a:xfrm>
            <a:off x="494146" y="1929581"/>
            <a:ext cx="9895239" cy="359272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rgbClr val="797979"/>
                </a:solidFill>
                <a:latin typeface="Montserrat"/>
              </a:rPr>
              <a:t>Inspecciones de comercios</a:t>
            </a:r>
            <a:endParaRPr lang="es-ES" dirty="0">
              <a:solidFill>
                <a:srgbClr val="79797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451B0B-EC53-F478-F581-A1AC1DA439FF}"/>
              </a:ext>
            </a:extLst>
          </p:cNvPr>
          <p:cNvSpPr txBox="1"/>
          <p:nvPr/>
        </p:nvSpPr>
        <p:spPr>
          <a:xfrm>
            <a:off x="618518" y="2410341"/>
            <a:ext cx="804066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Actualmente...</a:t>
            </a:r>
            <a:endParaRPr lang="es-ES" b="1" dirty="0">
              <a:solidFill>
                <a:schemeClr val="tx2"/>
              </a:solidFill>
              <a:latin typeface="Calibri"/>
              <a:ea typeface="+mn-lt"/>
              <a:cs typeface="+mn-lt"/>
            </a:endParaRPr>
          </a:p>
          <a:p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Proceso manual y tedioso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En muchos casos la licencia es una impresión en papel a cargo del comercio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Cada ciudad lo lleva a cabo a su manera: permiso en base al color del formulario, código de barras, etc.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Doble entrada de datos al tener que introducir la información del formulario en papel en la aplicación informática correspondiente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Llevado a cabo por policía local o inspectores de comercio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  <p:pic>
        <p:nvPicPr>
          <p:cNvPr id="9" name="Imagen 8" descr="Un hombre parado en una tienda&#10;&#10;El contenido generado por inteligencia artificial puede ser incorrecto.">
            <a:extLst>
              <a:ext uri="{FF2B5EF4-FFF2-40B4-BE49-F238E27FC236}">
                <a16:creationId xmlns:a16="http://schemas.microsoft.com/office/drawing/2014/main" id="{633CCE26-482A-BFD6-365B-94AC954EFE5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0064" y="2104342"/>
            <a:ext cx="3262994" cy="3095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67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BF52-2A44-A064-ACD0-839FE3C66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0D6A97-E860-CBC4-D509-EE917251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A9D450-4FC8-0B01-3B75-9C4213CF2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27042F-D865-D8CF-6B85-E68346DE3A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9F51840F-FB90-1789-20AE-6FA55CC4B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51A9C-D683-8C25-4188-0E61E208B059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81846C2-AE65-30A0-F8F2-B16FEE76D488}"/>
              </a:ext>
            </a:extLst>
          </p:cNvPr>
          <p:cNvSpPr txBox="1">
            <a:spLocks/>
          </p:cNvSpPr>
          <p:nvPr/>
        </p:nvSpPr>
        <p:spPr>
          <a:xfrm>
            <a:off x="496902" y="1231882"/>
            <a:ext cx="11136957" cy="749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ea typeface="+mj-lt"/>
                <a:cs typeface="+mj-lt"/>
              </a:rPr>
              <a:t>Caso de uso: licencias para actividades económicas</a:t>
            </a:r>
            <a:endParaRPr lang="es-ES" sz="4000" dirty="0" err="1">
              <a:ea typeface="+mj-lt"/>
              <a:cs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2875F9F-E70D-9E80-C019-72BE9C568991}"/>
              </a:ext>
            </a:extLst>
          </p:cNvPr>
          <p:cNvSpPr txBox="1">
            <a:spLocks/>
          </p:cNvSpPr>
          <p:nvPr/>
        </p:nvSpPr>
        <p:spPr>
          <a:xfrm>
            <a:off x="494146" y="1929581"/>
            <a:ext cx="9895239" cy="359272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rgbClr val="797979"/>
                </a:solidFill>
                <a:latin typeface="Montserrat"/>
              </a:rPr>
              <a:t>Inspecciones de comercios</a:t>
            </a:r>
            <a:endParaRPr lang="es-ES" dirty="0">
              <a:solidFill>
                <a:srgbClr val="797979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5B66B4-05A9-32D0-32B3-49B00F8B2070}"/>
              </a:ext>
            </a:extLst>
          </p:cNvPr>
          <p:cNvSpPr txBox="1"/>
          <p:nvPr/>
        </p:nvSpPr>
        <p:spPr>
          <a:xfrm>
            <a:off x="4972806" y="2290598"/>
            <a:ext cx="640780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Mediante </a:t>
            </a:r>
            <a:r>
              <a:rPr lang="es-ES" sz="1600" b="1" dirty="0" err="1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wallet</a:t>
            </a:r>
            <a:r>
              <a:rPr lang="es-ES" sz="1600" b="1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+ credenciales verificables</a:t>
            </a:r>
            <a:endParaRPr lang="es-ES" b="1" dirty="0">
              <a:solidFill>
                <a:schemeClr val="tx2"/>
              </a:solidFill>
              <a:latin typeface="Calibri"/>
              <a:ea typeface="+mn-lt"/>
              <a:cs typeface="+mn-lt"/>
            </a:endParaRPr>
          </a:p>
          <a:p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Emisión de credenciales de licencias de actividades para los comercios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Presentación de credenciales en las inspecciones compartiendo información de la propia credencial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Posibilidad de escanear código QR en el caso que quien está en el comercio no dispone de </a:t>
            </a:r>
            <a:r>
              <a:rPr lang="es-ES" sz="1600" err="1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wallet</a:t>
            </a: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/credencial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Integración con el gestor de expediente mediante </a:t>
            </a:r>
            <a:r>
              <a:rPr lang="es-ES" sz="1600" err="1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APIs</a:t>
            </a:r>
            <a:endParaRPr lang="es-ES" err="1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Gestión integral del ciclo de vida de las credenciales por parte del Servicio de Comercio</a:t>
            </a:r>
          </a:p>
        </p:txBody>
      </p:sp>
      <p:pic>
        <p:nvPicPr>
          <p:cNvPr id="7" name="Imagen 6" descr="Un celular en la mano&#10;&#10;El contenido generado por inteligencia artificial puede ser incorrecto.">
            <a:extLst>
              <a:ext uri="{FF2B5EF4-FFF2-40B4-BE49-F238E27FC236}">
                <a16:creationId xmlns:a16="http://schemas.microsoft.com/office/drawing/2014/main" id="{F5DE1520-72D0-E7A5-8378-6E012E89B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72" y="2438399"/>
            <a:ext cx="3973285" cy="3635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37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4A3DD-8688-6EAE-FC80-2AA5B7A1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B0CC1D-56C6-3241-8E54-CAA65600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4901C8-398A-2AFA-66D1-39EDE3231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92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BF29F-3E61-C5CE-5D5A-B77EFACF36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E2A1323B-3A17-0ED1-30F5-5D5B26445F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101742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C5A90-49D6-D349-412C-C09364B5C514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96A62FA-12BE-E762-39F3-8F6ABD392206}"/>
              </a:ext>
            </a:extLst>
          </p:cNvPr>
          <p:cNvSpPr txBox="1">
            <a:spLocks/>
          </p:cNvSpPr>
          <p:nvPr/>
        </p:nvSpPr>
        <p:spPr>
          <a:xfrm>
            <a:off x="496902" y="1297196"/>
            <a:ext cx="10081043" cy="68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ea typeface="+mj-lt"/>
                <a:cs typeface="+mj-lt"/>
              </a:rPr>
              <a:t>Arrancando motores...</a:t>
            </a:r>
            <a:endParaRPr lang="es-ES" sz="4700" b="1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65EAFFE-E5C2-7C8C-9593-C81CC271380D}"/>
              </a:ext>
            </a:extLst>
          </p:cNvPr>
          <p:cNvSpPr txBox="1">
            <a:spLocks/>
          </p:cNvSpPr>
          <p:nvPr/>
        </p:nvSpPr>
        <p:spPr>
          <a:xfrm>
            <a:off x="494146" y="1984010"/>
            <a:ext cx="7903154" cy="272187"/>
          </a:xfrm>
          <a:prstGeom prst="rect">
            <a:avLst/>
          </a:prstGeom>
        </p:spPr>
        <p:txBody>
          <a:bodyPr vert="horz" wrap="square" lIns="90000" tIns="46800" rIns="91440" bIns="45720" rtlCol="0" anchor="t" anchorCtr="0">
            <a:noAutofit/>
          </a:bodyPr>
          <a:lstStyle>
            <a:lvl1pPr marL="42862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536575" indent="-225425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762000" indent="-176213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9858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4pPr>
            <a:lvl5pPr marL="116205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aleway Medium" panose="020B06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/>
            <a:r>
              <a:rPr lang="es-ES" dirty="0">
                <a:solidFill>
                  <a:srgbClr val="797979"/>
                </a:solidFill>
                <a:latin typeface="Montserrat"/>
              </a:rPr>
              <a:t>Iniciativas en fase de definición</a:t>
            </a:r>
            <a:endParaRPr lang="es-ES" dirty="0">
              <a:solidFill>
                <a:srgbClr val="79797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8B4F0D-5870-4766-E41D-896AEFFB8B4E}"/>
              </a:ext>
            </a:extLst>
          </p:cNvPr>
          <p:cNvSpPr txBox="1"/>
          <p:nvPr/>
        </p:nvSpPr>
        <p:spPr>
          <a:xfrm>
            <a:off x="498776" y="3052597"/>
            <a:ext cx="5917945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s-ES" sz="1600" err="1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Wallet</a:t>
            </a: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 de ciudadano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Generación de credenciales de identidad a partir de documentos identificativos</a:t>
            </a: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Integración con la autenticación en la web del Ayuntamiento basado en procesos biométricos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Integración de tecnologías de verificación de </a:t>
            </a:r>
            <a:r>
              <a:rPr lang="es-ES" sz="160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identidad descentralizada</a:t>
            </a:r>
            <a:endParaRPr lang="es-ES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+mn-lt"/>
                <a:cs typeface="+mn-lt"/>
              </a:rPr>
              <a:t>Conformidad con el marco de la regulación eIDAS2 y el modelo Europeo de Identidad Soberana (ESSIF)</a:t>
            </a:r>
            <a:endParaRPr lang="es-ES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  <p:pic>
        <p:nvPicPr>
          <p:cNvPr id="7" name="Imagen 6" descr="logo-ayto">
            <a:extLst>
              <a:ext uri="{FF2B5EF4-FFF2-40B4-BE49-F238E27FC236}">
                <a16:creationId xmlns:a16="http://schemas.microsoft.com/office/drawing/2014/main" id="{90B657BB-4D3E-ECFA-5C54-19006C137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508" y="2441122"/>
            <a:ext cx="1315811" cy="4735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903E7D-B3FA-C15C-5C00-66DF4F0F47A1}"/>
              </a:ext>
            </a:extLst>
          </p:cNvPr>
          <p:cNvSpPr txBox="1"/>
          <p:nvPr/>
        </p:nvSpPr>
        <p:spPr>
          <a:xfrm>
            <a:off x="1108794" y="2468124"/>
            <a:ext cx="2460172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ea typeface="+mn-lt"/>
                <a:cs typeface="+mn-lt"/>
              </a:rPr>
              <a:t>Málaga Abierta</a:t>
            </a:r>
            <a:endParaRPr lang="es-ES" b="1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0" name="Imagen 9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5E89814C-8E5A-BEEC-8787-F8FF6B4F3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590" y="2129516"/>
            <a:ext cx="1151165" cy="81370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AC7F7D-4F6C-5FD9-D705-DB440E8FBD76}"/>
              </a:ext>
            </a:extLst>
          </p:cNvPr>
          <p:cNvSpPr txBox="1"/>
          <p:nvPr/>
        </p:nvSpPr>
        <p:spPr>
          <a:xfrm>
            <a:off x="6703633" y="3074370"/>
            <a:ext cx="5493403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s-ES" sz="1600" err="1">
                <a:solidFill>
                  <a:srgbClr val="111111"/>
                </a:solidFill>
                <a:latin typeface="Montserrat"/>
                <a:ea typeface="Calibri"/>
                <a:cs typeface="Calibri"/>
              </a:rPr>
              <a:t>Wallet</a:t>
            </a:r>
            <a:r>
              <a:rPr lang="es-ES" sz="1600" dirty="0">
                <a:solidFill>
                  <a:srgbClr val="111111"/>
                </a:solidFill>
                <a:latin typeface="Montserrat"/>
                <a:ea typeface="Calibri"/>
                <a:cs typeface="Calibri"/>
              </a:rPr>
              <a:t> digital de identidad que albergue credenciales verificables para ciudadanos, procedentes de los datos de identificación personal (PID), y empresas.</a:t>
            </a:r>
            <a:endParaRPr lang="es-E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Calibri"/>
                <a:cs typeface="Calibri"/>
              </a:rPr>
              <a:t>Incluye prueba de concepto y pilotos previos al arranque en entorno real.</a:t>
            </a:r>
            <a:endParaRPr lang="es-E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s-ES" sz="1600" dirty="0">
              <a:solidFill>
                <a:srgbClr val="111111"/>
              </a:solidFill>
              <a:latin typeface="Montserrat"/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s-ES" sz="1600" dirty="0">
                <a:solidFill>
                  <a:srgbClr val="111111"/>
                </a:solidFill>
                <a:latin typeface="Montserrat"/>
                <a:ea typeface="Calibri"/>
                <a:cs typeface="Calibri"/>
              </a:rPr>
              <a:t>El sistema permitirá a los ciudadanos y empresas georgianos gestionar sus identidades digitales de forma segura.</a:t>
            </a:r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690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97B-1446-8000-EE06-FC097C0A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1CAEF5-AF47-B97E-E8E9-6481E1A3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8CCBC-B204-4A4F-550C-85770968E571}"/>
              </a:ext>
            </a:extLst>
          </p:cNvPr>
          <p:cNvSpPr txBox="1"/>
          <p:nvPr/>
        </p:nvSpPr>
        <p:spPr>
          <a:xfrm>
            <a:off x="6096001" y="2872400"/>
            <a:ext cx="541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noProof="0" dirty="0">
                <a:solidFill>
                  <a:schemeClr val="accent1">
                    <a:lumMod val="75000"/>
                  </a:schemeClr>
                </a:solidFill>
              </a:rPr>
              <a:t>¡Muchas gracias!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603D7-7098-012E-9BDB-77DC60BC0B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85" y="5717940"/>
            <a:ext cx="1530567" cy="466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12E06-8277-54AE-4381-8350DBF77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85" y="4311906"/>
            <a:ext cx="1374087" cy="39727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824681A1-9948-0098-C051-943B7A9BCE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9494441" y="4985013"/>
            <a:ext cx="721615" cy="623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E08D4-11FC-B17F-2445-A4D18413FB9F}"/>
              </a:ext>
            </a:extLst>
          </p:cNvPr>
          <p:cNvSpPr txBox="1"/>
          <p:nvPr/>
        </p:nvSpPr>
        <p:spPr>
          <a:xfrm>
            <a:off x="6847776" y="4000251"/>
            <a:ext cx="2728641" cy="22048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s-ES" noProof="0" dirty="0">
                <a:solidFill>
                  <a:srgbClr val="0070C0"/>
                </a:solidFill>
              </a:rPr>
              <a:t>Santi Casas</a:t>
            </a:r>
          </a:p>
          <a:p>
            <a:pPr>
              <a:lnSpc>
                <a:spcPct val="200000"/>
              </a:lnSpc>
            </a:pPr>
            <a:r>
              <a:rPr lang="es-ES" noProof="0" dirty="0">
                <a:solidFill>
                  <a:srgbClr val="0070C0"/>
                </a:solidFill>
              </a:rPr>
              <a:t>Xavier </a:t>
            </a:r>
            <a:r>
              <a:rPr lang="es-ES" noProof="0" dirty="0" err="1">
                <a:solidFill>
                  <a:srgbClr val="0070C0"/>
                </a:solidFill>
              </a:rPr>
              <a:t>Llebaria</a:t>
            </a:r>
            <a:endParaRPr lang="es-ES" noProof="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rgbClr val="0070C0"/>
                </a:solidFill>
              </a:rPr>
              <a:t>Dani</a:t>
            </a:r>
            <a:r>
              <a:rPr lang="es-ES" noProof="0" dirty="0">
                <a:solidFill>
                  <a:srgbClr val="0070C0"/>
                </a:solidFill>
              </a:rPr>
              <a:t> Ros</a:t>
            </a:r>
            <a:endParaRPr lang="es-ES" noProof="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49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05F9-159B-200F-3538-37CFE05F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26F981-AA80-0E3E-25A5-DCFEB975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58582C-F6B1-3540-BF38-1CFC0D2F3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5B8C3-0327-83D6-4F59-C05A9E136B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720B235-38CC-E0B9-0845-5D82BD180F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D0D0B-C7FD-8A9C-C791-40423237F12C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pic>
        <p:nvPicPr>
          <p:cNvPr id="8" name="Imagen 28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8DA7378A-39C6-2818-BCE3-142BBD4E38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39" y="2729389"/>
            <a:ext cx="5350054" cy="3008951"/>
          </a:xfrm>
          <a:prstGeom prst="rect">
            <a:avLst/>
          </a:prstGeom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F8C38785-7876-BA75-4063-AABA12A19F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761" y="2729388"/>
            <a:ext cx="5350054" cy="30089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DA2372-61B2-3CF6-B688-EA987DD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1499399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Recordemos que es un “</a:t>
            </a:r>
            <a:r>
              <a:rPr lang="es-ES" noProof="0" dirty="0" err="1"/>
              <a:t>wallet</a:t>
            </a:r>
            <a:r>
              <a:rPr lang="es-ES" noProof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82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1CB2C-13BA-0500-3DDD-A2215CC86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D9245C-E65A-A0D2-FFC4-1606A40E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AB6ED-1DCE-F5BD-B08F-4BA6B7783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33798A-5A95-129F-3083-9B50543387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CF141C96-43AA-5883-F664-D7690E084E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3E271-74D5-ED2E-CD61-15A12B15A0E4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7E9F00-2DD8-8F94-9477-AC4202B4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1499399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El “</a:t>
            </a:r>
            <a:r>
              <a:rPr lang="es-ES" noProof="0" dirty="0" err="1"/>
              <a:t>wallet</a:t>
            </a:r>
            <a:r>
              <a:rPr lang="es-ES" noProof="0" dirty="0"/>
              <a:t>” y las credenciales</a:t>
            </a:r>
          </a:p>
        </p:txBody>
      </p:sp>
      <p:pic>
        <p:nvPicPr>
          <p:cNvPr id="7" name="Imagen 103" descr="Captura de pantalla de un celular con la imagen de un dibujo&#10;&#10;Descripción generada automáticamente con confianza media">
            <a:extLst>
              <a:ext uri="{FF2B5EF4-FFF2-40B4-BE49-F238E27FC236}">
                <a16:creationId xmlns:a16="http://schemas.microsoft.com/office/drawing/2014/main" id="{E089B8F2-E1A9-C533-147A-CF03B9DAD1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771" y="2100335"/>
            <a:ext cx="9150458" cy="4190209"/>
          </a:xfrm>
          <a:prstGeom prst="rect">
            <a:avLst/>
          </a:prstGeom>
        </p:spPr>
      </p:pic>
      <p:pic>
        <p:nvPicPr>
          <p:cNvPr id="11" name="Picture 2" descr="VIDidentity | VIDidentity documentation">
            <a:extLst>
              <a:ext uri="{FF2B5EF4-FFF2-40B4-BE49-F238E27FC236}">
                <a16:creationId xmlns:a16="http://schemas.microsoft.com/office/drawing/2014/main" id="{5F3C47EE-E1AC-F7A2-42A1-64AB0A75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55" y="5197330"/>
            <a:ext cx="1934773" cy="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0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6B832-EAF3-C170-345C-A2EB01D9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FA0A2-8857-6EF1-4006-8F247931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95C04-D43F-631A-16E8-F23726547A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8B260-9472-BF4F-5C56-B7EB060EE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B0701626-4E70-4592-1DE9-22128267F5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6F6A9-07DF-5D0F-5D00-964AE2029924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788109-F970-6D07-466F-E8EED231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1499399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Nuestra historia con los “</a:t>
            </a:r>
            <a:r>
              <a:rPr lang="es-ES" noProof="0" dirty="0" err="1"/>
              <a:t>wallets</a:t>
            </a:r>
            <a:r>
              <a:rPr lang="es-ES" noProof="0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134B1-AEFD-5ADC-ED54-987795071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22" y="2628045"/>
            <a:ext cx="1181507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8214-3FEE-E6C6-05E5-4E4CB3FE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307094-75F9-A2FB-D147-1D5E9612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7E2E8-B22D-37CB-507C-3AD2B0749C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8E124-4863-8360-D36D-96E0A0B800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3345C57-F9D9-2132-6B19-399D748BCE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4730A-4425-7CAC-53A7-251DC41DE1BD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A706E4-46F2-9C6C-AB5F-6A44234E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1499399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La revolución del eIDAS2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1EDCC-CC88-8F56-2E99-40E42BACD9E2}"/>
              </a:ext>
            </a:extLst>
          </p:cNvPr>
          <p:cNvSpPr txBox="1"/>
          <p:nvPr/>
        </p:nvSpPr>
        <p:spPr>
          <a:xfrm>
            <a:off x="1250670" y="4329927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Centrada </a:t>
            </a:r>
          </a:p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en el usuario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DEF8E-F991-C05F-C3C9-9F01AD9B7130}"/>
              </a:ext>
            </a:extLst>
          </p:cNvPr>
          <p:cNvSpPr txBox="1"/>
          <p:nvPr/>
        </p:nvSpPr>
        <p:spPr>
          <a:xfrm>
            <a:off x="4025551" y="4317987"/>
            <a:ext cx="137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GDPR</a:t>
            </a:r>
          </a:p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Privacidad</a:t>
            </a:r>
            <a:endParaRPr lang="es-ES" sz="1600" dirty="0">
              <a:latin typeface="Montserrat" panose="00000500000000000000" pitchFamily="2" charset="0"/>
            </a:endParaRPr>
          </a:p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por defecto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AB2A2-EBF8-B94B-0DFF-6CDED0EA45CB}"/>
              </a:ext>
            </a:extLst>
          </p:cNvPr>
          <p:cNvSpPr txBox="1"/>
          <p:nvPr/>
        </p:nvSpPr>
        <p:spPr>
          <a:xfrm>
            <a:off x="6340822" y="4321289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Obligatorio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en el sector público</a:t>
            </a:r>
          </a:p>
          <a:p>
            <a:pPr algn="ctr"/>
            <a:r>
              <a:rPr lang="es-ES" sz="1600" noProof="0" dirty="0">
                <a:solidFill>
                  <a:srgbClr val="00B050"/>
                </a:solidFill>
                <a:latin typeface="Montserrat" panose="00000500000000000000" pitchFamily="2" charset="0"/>
              </a:rPr>
              <a:t>y en el privado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7F5AF-A4C7-A877-BAFE-64D61FA31F9D}"/>
              </a:ext>
            </a:extLst>
          </p:cNvPr>
          <p:cNvSpPr txBox="1"/>
          <p:nvPr/>
        </p:nvSpPr>
        <p:spPr>
          <a:xfrm>
            <a:off x="9224900" y="4329927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noProof="0" dirty="0">
                <a:latin typeface="Montserrat" panose="00000500000000000000" pitchFamily="2" charset="0"/>
              </a:rPr>
              <a:t>Interoperabilidad</a:t>
            </a:r>
          </a:p>
          <a:p>
            <a:pPr algn="ctr"/>
            <a:r>
              <a:rPr lang="es-ES" sz="1600" dirty="0">
                <a:latin typeface="Montserrat" panose="00000500000000000000" pitchFamily="2" charset="0"/>
              </a:rPr>
              <a:t>Universal</a:t>
            </a:r>
            <a:endParaRPr lang="es-ES" sz="1600" noProof="0" dirty="0"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7B03D-9EE6-884C-EFD6-212DFA87C048}"/>
              </a:ext>
            </a:extLst>
          </p:cNvPr>
          <p:cNvSpPr txBox="1"/>
          <p:nvPr/>
        </p:nvSpPr>
        <p:spPr>
          <a:xfrm>
            <a:off x="1168965" y="5592994"/>
            <a:ext cx="9973444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1600" noProof="0" dirty="0">
                <a:latin typeface="Montserrat" panose="00000500000000000000" pitchFamily="2" charset="0"/>
              </a:rPr>
              <a:t>Marco de confianza basado en los </a:t>
            </a:r>
            <a:r>
              <a:rPr lang="es-ES" sz="1600" b="1" noProof="0" dirty="0">
                <a:latin typeface="Montserrat" panose="00000500000000000000" pitchFamily="2" charset="0"/>
              </a:rPr>
              <a:t>Prestadores de Servicios de Confianza Cualificados (</a:t>
            </a:r>
            <a:r>
              <a:rPr lang="es-ES" sz="1600" b="1" noProof="0" dirty="0" err="1">
                <a:latin typeface="Montserrat" panose="00000500000000000000" pitchFamily="2" charset="0"/>
              </a:rPr>
              <a:t>qTSP</a:t>
            </a:r>
            <a:r>
              <a:rPr lang="es-ES" sz="1600" b="1" noProof="0" dirty="0"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14" name="Imagen 12" descr="Icono&#10;&#10;Descripción generada automáticamente">
            <a:extLst>
              <a:ext uri="{FF2B5EF4-FFF2-40B4-BE49-F238E27FC236}">
                <a16:creationId xmlns:a16="http://schemas.microsoft.com/office/drawing/2014/main" id="{E830EAFA-40B1-7965-C7AF-E2576D2AB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81" y="2414537"/>
            <a:ext cx="1774434" cy="1761142"/>
          </a:xfrm>
          <a:prstGeom prst="rect">
            <a:avLst/>
          </a:prstGeom>
        </p:spPr>
      </p:pic>
      <p:pic>
        <p:nvPicPr>
          <p:cNvPr id="15" name="Imagen 16" descr="Icono&#10;&#10;Descripción generada automáticamente">
            <a:extLst>
              <a:ext uri="{FF2B5EF4-FFF2-40B4-BE49-F238E27FC236}">
                <a16:creationId xmlns:a16="http://schemas.microsoft.com/office/drawing/2014/main" id="{E118EA7A-0A97-DE9D-1F92-4B42330B95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619" y="2414537"/>
            <a:ext cx="1774434" cy="1761142"/>
          </a:xfrm>
          <a:prstGeom prst="rect">
            <a:avLst/>
          </a:prstGeom>
        </p:spPr>
      </p:pic>
      <p:pic>
        <p:nvPicPr>
          <p:cNvPr id="16" name="Imagen 18" descr="Icono&#10;&#10;Descripción generada automáticamente">
            <a:extLst>
              <a:ext uri="{FF2B5EF4-FFF2-40B4-BE49-F238E27FC236}">
                <a16:creationId xmlns:a16="http://schemas.microsoft.com/office/drawing/2014/main" id="{1701DB69-D5DB-ABF6-9C88-E76D6EDCA5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77" y="2442373"/>
            <a:ext cx="1747900" cy="1761142"/>
          </a:xfrm>
          <a:prstGeom prst="rect">
            <a:avLst/>
          </a:prstGeom>
        </p:spPr>
      </p:pic>
      <p:pic>
        <p:nvPicPr>
          <p:cNvPr id="17" name="Imagen 20" descr="Icono&#10;&#10;Descripción generada automáticamente">
            <a:extLst>
              <a:ext uri="{FF2B5EF4-FFF2-40B4-BE49-F238E27FC236}">
                <a16:creationId xmlns:a16="http://schemas.microsoft.com/office/drawing/2014/main" id="{EF170C3D-2A57-F9CC-138B-461A5EB449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488" y="2411235"/>
            <a:ext cx="1774434" cy="1761142"/>
          </a:xfrm>
          <a:prstGeom prst="rect">
            <a:avLst/>
          </a:prstGeom>
        </p:spPr>
      </p:pic>
      <p:sp>
        <p:nvSpPr>
          <p:cNvPr id="18" name="6 Rectángulo redondeado">
            <a:extLst>
              <a:ext uri="{FF2B5EF4-FFF2-40B4-BE49-F238E27FC236}">
                <a16:creationId xmlns:a16="http://schemas.microsoft.com/office/drawing/2014/main" id="{268B3770-EC02-8CBA-7C18-6AD37B5B1D97}"/>
              </a:ext>
            </a:extLst>
          </p:cNvPr>
          <p:cNvSpPr/>
          <p:nvPr/>
        </p:nvSpPr>
        <p:spPr bwMode="auto">
          <a:xfrm>
            <a:off x="1168964" y="5512130"/>
            <a:ext cx="9973445" cy="605355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609630">
              <a:defRPr/>
            </a:pPr>
            <a:endParaRPr lang="es-ES" sz="1400" kern="0" noProof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96F0-1921-2E1C-94CD-BB45B6D4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369B5A-6AB3-D2AD-CAF1-46CFDB61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E7A2B-FD8E-B83E-0239-CF9429180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A9DDB-BFEB-7B17-78EE-44AAFEDFA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89310A70-5836-3A78-2244-CEBE3E94BE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A8E0DF-BEB8-280B-0471-9B0394306999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71DE91-2EA4-8A9D-C598-C83A4CB0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9" y="1499399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El ARF</a:t>
            </a:r>
          </a:p>
        </p:txBody>
      </p:sp>
      <p:pic>
        <p:nvPicPr>
          <p:cNvPr id="8" name="Picture 2" descr="Figure 1: Overview of the EUDI Wallet ecosystem roles">
            <a:extLst>
              <a:ext uri="{FF2B5EF4-FFF2-40B4-BE49-F238E27FC236}">
                <a16:creationId xmlns:a16="http://schemas.microsoft.com/office/drawing/2014/main" id="{8FDE9051-385E-A617-4BD5-E4F04EC6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866" y="1399597"/>
            <a:ext cx="7450282" cy="48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ompletion of the ISO 18013-5 Standard Marks Big Step for the Future of the  Global Mobile Driver's License Ecosystem - GET Group North America">
            <a:extLst>
              <a:ext uri="{FF2B5EF4-FFF2-40B4-BE49-F238E27FC236}">
                <a16:creationId xmlns:a16="http://schemas.microsoft.com/office/drawing/2014/main" id="{52E01A5E-A276-39F8-564C-78E31BFDD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227" y="2887021"/>
            <a:ext cx="944273" cy="8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9B6DAD-5E93-BCB7-15A3-F24838508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66" y="3870762"/>
            <a:ext cx="2905530" cy="4382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AC52E9-05C0-B1DB-72E9-2D2742D685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4" y="4470404"/>
            <a:ext cx="1634110" cy="6127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C932EB-5CAF-5055-BFC3-0B31E16B7A0E}"/>
              </a:ext>
            </a:extLst>
          </p:cNvPr>
          <p:cNvSpPr txBox="1"/>
          <p:nvPr/>
        </p:nvSpPr>
        <p:spPr>
          <a:xfrm>
            <a:off x="933037" y="2927325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noProof="1">
                <a:solidFill>
                  <a:srgbClr val="0078C1"/>
                </a:solidFill>
              </a:rPr>
              <a:t>mDL</a:t>
            </a:r>
          </a:p>
          <a:p>
            <a:pPr algn="ctr"/>
            <a:r>
              <a:rPr lang="es-ES" b="1" noProof="1">
                <a:solidFill>
                  <a:srgbClr val="0078C1"/>
                </a:solidFill>
              </a:rPr>
              <a:t>mdoc</a:t>
            </a:r>
          </a:p>
        </p:txBody>
      </p:sp>
    </p:spTree>
    <p:extLst>
      <p:ext uri="{BB962C8B-B14F-4D97-AF65-F5344CB8AC3E}">
        <p14:creationId xmlns:p14="http://schemas.microsoft.com/office/powerpoint/2010/main" val="257640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C5808-D9EB-6069-A206-5B113366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AACB81-708E-FBC1-627B-A3EBE61A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120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4C666-894A-BC0D-2198-2FB4C2B418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061" y="6309499"/>
            <a:ext cx="1374087" cy="4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24701-78A5-3371-372B-BE11C29EA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971" y="6350395"/>
            <a:ext cx="1308525" cy="37831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C2833EF1-5587-8E6F-542A-C81D900FF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69"/>
          <a:stretch/>
        </p:blipFill>
        <p:spPr>
          <a:xfrm>
            <a:off x="11441711" y="6290544"/>
            <a:ext cx="540083" cy="46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EADB5-3828-D66B-2294-3B68D410DF9B}"/>
              </a:ext>
            </a:extLst>
          </p:cNvPr>
          <p:cNvSpPr txBox="1"/>
          <p:nvPr/>
        </p:nvSpPr>
        <p:spPr>
          <a:xfrm>
            <a:off x="0" y="6449720"/>
            <a:ext cx="24468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1867" b="1" noProof="0" dirty="0" err="1">
                <a:solidFill>
                  <a:schemeClr val="accent1">
                    <a:lumMod val="75000"/>
                  </a:schemeClr>
                </a:solidFill>
              </a:rPr>
              <a:t>Wallets</a:t>
            </a:r>
            <a:r>
              <a:rPr lang="es-ES" sz="1867" b="1" noProof="0" dirty="0">
                <a:solidFill>
                  <a:schemeClr val="accent1">
                    <a:lumMod val="75000"/>
                  </a:schemeClr>
                </a:solidFill>
              </a:rPr>
              <a:t>” de identidad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258761-B013-F0DF-4AB5-9FAA6BB5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02" y="1297196"/>
            <a:ext cx="8927099" cy="684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s-ES" noProof="0" dirty="0"/>
              <a:t>El </a:t>
            </a:r>
            <a:r>
              <a:rPr lang="es-ES" noProof="0" dirty="0" err="1"/>
              <a:t>Roadmap</a:t>
            </a:r>
            <a:r>
              <a:rPr lang="es-ES" noProof="0" dirty="0"/>
              <a:t> del eIDAS2</a:t>
            </a:r>
          </a:p>
        </p:txBody>
      </p:sp>
      <p:pic>
        <p:nvPicPr>
          <p:cNvPr id="11" name="Imagen 6">
            <a:extLst>
              <a:ext uri="{FF2B5EF4-FFF2-40B4-BE49-F238E27FC236}">
                <a16:creationId xmlns:a16="http://schemas.microsoft.com/office/drawing/2014/main" id="{02C82E71-3F96-72B2-319D-CAC4297A2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245" y="2012002"/>
            <a:ext cx="8571878" cy="42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20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1857</Words>
  <Application>Microsoft Office PowerPoint</Application>
  <PresentationFormat>Panorámica</PresentationFormat>
  <Paragraphs>300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¿En que momento nos encontramos con los “wallets” de identidad?  Santi Casas Validated ID</vt:lpstr>
      <vt:lpstr>Unas palabras sobre Validated ID</vt:lpstr>
      <vt:lpstr>Recordemos que es un “wallet”</vt:lpstr>
      <vt:lpstr>El “wallet” y las credenciales</vt:lpstr>
      <vt:lpstr>Nuestra historia con los “wallets”</vt:lpstr>
      <vt:lpstr>La revolución del eIDAS2</vt:lpstr>
      <vt:lpstr>El ARF</vt:lpstr>
      <vt:lpstr>El Roadmap del eIDAS2</vt:lpstr>
      <vt:lpstr>¿Y fuera de la UE?</vt:lpstr>
      <vt:lpstr>Los Large Scale Pilots (LSP)</vt:lpstr>
      <vt:lpstr>El proyecto “Camins”</vt:lpstr>
      <vt:lpstr>Kosovo: EU4innovation</vt:lpstr>
      <vt:lpstr>idCAT app</vt:lpstr>
      <vt:lpstr>El proyecto idCAT app del Consorci AOC  Xavier Llebaria Consorci AOC</vt:lpstr>
      <vt:lpstr>Anteriormente en el Consorci AOC…</vt:lpstr>
      <vt:lpstr>Proyecto AOC 2025</vt:lpstr>
      <vt:lpstr>idCAT Mòbil: modelo de éxito</vt:lpstr>
      <vt:lpstr>¿Cómo hacemos la vinculación?</vt:lpstr>
      <vt:lpstr>Vinculación desde el “wallet”</vt:lpstr>
      <vt:lpstr>¡Credencial añadida!</vt:lpstr>
      <vt:lpstr>Autenticación</vt:lpstr>
      <vt:lpstr>Utilidades</vt:lpstr>
      <vt:lpstr>Casos de uso de los “wallets” para las administraciones  Dani Ros Peakway</vt:lpstr>
      <vt:lpstr>Gobierno de la Rioja Gobierno de la Rioja</vt:lpstr>
      <vt:lpstr>Kosovo eID Platform</vt:lpstr>
      <vt:lpstr>Presentación de PowerPoint</vt:lpstr>
      <vt:lpstr>Presentación de PowerPoint</vt:lpstr>
      <vt:lpstr>Presentación de PowerPoint</vt:lpstr>
      <vt:lpstr>Gobierno y servicios públicos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 Ruiz</dc:creator>
  <cp:lastModifiedBy>Santi Casas</cp:lastModifiedBy>
  <cp:revision>1182</cp:revision>
  <dcterms:created xsi:type="dcterms:W3CDTF">2019-01-30T15:08:42Z</dcterms:created>
  <dcterms:modified xsi:type="dcterms:W3CDTF">2025-03-26T06:46:15Z</dcterms:modified>
</cp:coreProperties>
</file>