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5"/>
  </p:notesMasterIdLst>
  <p:sldIdLst>
    <p:sldId id="256" r:id="rId5"/>
    <p:sldId id="264" r:id="rId6"/>
    <p:sldId id="268" r:id="rId7"/>
    <p:sldId id="271" r:id="rId8"/>
    <p:sldId id="265" r:id="rId9"/>
    <p:sldId id="266" r:id="rId10"/>
    <p:sldId id="267" r:id="rId11"/>
    <p:sldId id="272" r:id="rId12"/>
    <p:sldId id="270" r:id="rId13"/>
    <p:sldId id="263" r:id="rId14"/>
  </p:sldIdLst>
  <p:sldSz cx="9144000" cy="6858000" type="screen4x3"/>
  <p:notesSz cx="6797675" cy="9872663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929" autoAdjust="0"/>
    <p:restoredTop sz="94660"/>
  </p:normalViewPr>
  <p:slideViewPr>
    <p:cSldViewPr>
      <p:cViewPr varScale="1">
        <p:scale>
          <a:sx n="47" d="100"/>
          <a:sy n="47" d="100"/>
        </p:scale>
        <p:origin x="56" y="5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9B77D4-E8D0-454C-989F-916D1945813A}" type="datetimeFigureOut">
              <a:rPr lang="ca-ES" smtClean="0"/>
              <a:t>02/02/2024</a:t>
            </a:fld>
            <a:endParaRPr lang="ca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79450" y="4689475"/>
            <a:ext cx="5438775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02EDFD-1E5B-469A-B084-55857751534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12943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ol i comia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3290400"/>
            <a:ext cx="7772400" cy="1252800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ca-ES" smtClean="0"/>
              <a:t>Feu clic aquí per editar l'estil</a:t>
            </a:r>
            <a:endParaRPr lang="ca-ES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687600" y="4827600"/>
            <a:ext cx="7772400" cy="763200"/>
          </a:xfrm>
        </p:spPr>
        <p:txBody>
          <a:bodyPr/>
          <a:lstStyle>
            <a:lvl1pPr marL="0" indent="0" algn="ctr">
              <a:buNone/>
              <a:defRPr sz="2200"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</a:t>
            </a:r>
            <a:endParaRPr lang="ca-ES" dirty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D4A1-A840-4632-AEF4-56CBE8B49D5B}" type="slidenum">
              <a:rPr lang="ca-ES" smtClean="0"/>
              <a:t>‹Nº›</a:t>
            </a:fld>
            <a:endParaRPr lang="ca-ES" dirty="0"/>
          </a:p>
        </p:txBody>
      </p:sp>
      <p:pic>
        <p:nvPicPr>
          <p:cNvPr id="8" name="Picture 14" descr="idb_c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7338" y="720000"/>
            <a:ext cx="3473450" cy="1022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982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6400" y="2059201"/>
            <a:ext cx="8464072" cy="3674056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 dirty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D4A1-A840-4632-AEF4-56CBE8B49D5B}" type="slidenum">
              <a:rPr lang="ca-ES" smtClean="0"/>
              <a:t>‹Nº›</a:t>
            </a:fld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13" hasCustomPrompt="1"/>
          </p:nvPr>
        </p:nvSpPr>
        <p:spPr>
          <a:xfrm>
            <a:off x="356399" y="1268413"/>
            <a:ext cx="8571600" cy="4284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 b="1"/>
            </a:lvl1pPr>
          </a:lstStyle>
          <a:p>
            <a:pPr lvl="0"/>
            <a:r>
              <a:rPr lang="ca-ES" dirty="0" smtClean="0"/>
              <a:t>Subtítol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689016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ítol i objectes sens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6400" y="2059200"/>
            <a:ext cx="8464072" cy="4106103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 dirty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D4A1-A840-4632-AEF4-56CBE8B49D5B}" type="slidenum">
              <a:rPr lang="ca-ES" smtClean="0"/>
              <a:t>‹Nº›</a:t>
            </a:fld>
            <a:endParaRPr lang="ca-ES"/>
          </a:p>
        </p:txBody>
      </p:sp>
      <p:cxnSp>
        <p:nvCxnSpPr>
          <p:cNvPr id="7" name="Connector recte 6"/>
          <p:cNvCxnSpPr/>
          <p:nvPr userDrawn="1"/>
        </p:nvCxnSpPr>
        <p:spPr>
          <a:xfrm>
            <a:off x="467544" y="1072800"/>
            <a:ext cx="83844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idor de text 4"/>
          <p:cNvSpPr>
            <a:spLocks noGrp="1"/>
          </p:cNvSpPr>
          <p:nvPr>
            <p:ph type="body" sz="quarter" idx="13" hasCustomPrompt="1"/>
          </p:nvPr>
        </p:nvSpPr>
        <p:spPr>
          <a:xfrm>
            <a:off x="356399" y="1268413"/>
            <a:ext cx="8571600" cy="4284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 b="1"/>
            </a:lvl1pPr>
          </a:lstStyle>
          <a:p>
            <a:pPr lvl="0"/>
            <a:r>
              <a:rPr lang="ca-ES" dirty="0" smtClean="0"/>
              <a:t>Subtítol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708226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ol i objectes sense nivel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6400" y="2059200"/>
            <a:ext cx="8464072" cy="353003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D4A1-A840-4632-AEF4-56CBE8B49D5B}" type="slidenum">
              <a:rPr lang="ca-ES" smtClean="0"/>
              <a:t>‹Nº›</a:t>
            </a:fld>
            <a:endParaRPr lang="ca-ES"/>
          </a:p>
        </p:txBody>
      </p:sp>
      <p:sp>
        <p:nvSpPr>
          <p:cNvPr id="7" name="Contenidor de text 4"/>
          <p:cNvSpPr>
            <a:spLocks noGrp="1"/>
          </p:cNvSpPr>
          <p:nvPr>
            <p:ph type="body" sz="quarter" idx="13" hasCustomPrompt="1"/>
          </p:nvPr>
        </p:nvSpPr>
        <p:spPr>
          <a:xfrm>
            <a:off x="356399" y="1268413"/>
            <a:ext cx="8571600" cy="4284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 b="1"/>
            </a:lvl1pPr>
          </a:lstStyle>
          <a:p>
            <a:pPr lvl="0"/>
            <a:r>
              <a:rPr lang="ca-ES" dirty="0" smtClean="0"/>
              <a:t>Subtítol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22385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s colum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356400" y="2059201"/>
            <a:ext cx="4038600" cy="367405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 dirty="0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2059201"/>
            <a:ext cx="4038600" cy="367405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 dirty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D4A1-A840-4632-AEF4-56CBE8B49D5B}" type="slidenum">
              <a:rPr lang="ca-ES" smtClean="0"/>
              <a:t>‹Nº›</a:t>
            </a:fld>
            <a:endParaRPr lang="ca-ES"/>
          </a:p>
        </p:txBody>
      </p:sp>
      <p:sp>
        <p:nvSpPr>
          <p:cNvPr id="9" name="Contenidor de text 4"/>
          <p:cNvSpPr>
            <a:spLocks noGrp="1"/>
          </p:cNvSpPr>
          <p:nvPr>
            <p:ph type="body" sz="quarter" idx="13" hasCustomPrompt="1"/>
          </p:nvPr>
        </p:nvSpPr>
        <p:spPr>
          <a:xfrm>
            <a:off x="356399" y="1268413"/>
            <a:ext cx="8571600" cy="4284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 b="1"/>
            </a:lvl1pPr>
          </a:lstStyle>
          <a:p>
            <a:pPr lvl="0"/>
            <a:r>
              <a:rPr lang="ca-ES" dirty="0" smtClean="0"/>
              <a:t>Subtítol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257961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D4A1-A840-4632-AEF4-56CBE8B49D5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38129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356400" y="572400"/>
            <a:ext cx="8571600" cy="50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dirty="0" smtClean="0"/>
              <a:t>Feu clic aquí per editar l'estil</a:t>
            </a:r>
            <a:endParaRPr lang="ca-ES" dirty="0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356400" y="2059200"/>
            <a:ext cx="8384400" cy="3312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dirty="0" smtClean="0"/>
              <a:t>Feu clic aquí per editar estils</a:t>
            </a:r>
          </a:p>
          <a:p>
            <a:pPr lvl="1"/>
            <a:r>
              <a:rPr lang="ca-ES" dirty="0" smtClean="0"/>
              <a:t>Segon nivell</a:t>
            </a:r>
          </a:p>
          <a:p>
            <a:pPr lvl="2"/>
            <a:r>
              <a:rPr lang="ca-ES" dirty="0" smtClean="0"/>
              <a:t>Tercer nivell</a:t>
            </a:r>
          </a:p>
          <a:p>
            <a:pPr lvl="3"/>
            <a:r>
              <a:rPr lang="ca-ES" dirty="0" smtClean="0"/>
              <a:t>Quart nivell</a:t>
            </a:r>
          </a:p>
          <a:p>
            <a:pPr lvl="4"/>
            <a:r>
              <a:rPr lang="ca-ES" dirty="0" smtClean="0"/>
              <a:t>Cinquè nivell</a:t>
            </a:r>
            <a:endParaRPr lang="ca-ES" dirty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9EFD4A1-A840-4632-AEF4-56CBE8B49D5B}" type="slidenum">
              <a:rPr lang="ca-ES" smtClean="0"/>
              <a:pPr/>
              <a:t>‹Nº›</a:t>
            </a:fld>
            <a:endParaRPr lang="ca-ES" dirty="0"/>
          </a:p>
        </p:txBody>
      </p:sp>
      <p:cxnSp>
        <p:nvCxnSpPr>
          <p:cNvPr id="8" name="Connector recte 7"/>
          <p:cNvCxnSpPr/>
          <p:nvPr/>
        </p:nvCxnSpPr>
        <p:spPr>
          <a:xfrm>
            <a:off x="467544" y="1072800"/>
            <a:ext cx="83844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14" descr="idb_h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" y="6156000"/>
            <a:ext cx="1145470" cy="29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0310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6" r:id="rId4"/>
    <p:sldLayoutId id="2147483652" r:id="rId5"/>
    <p:sldLayoutId id="2147483655" r:id="rId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rgbClr val="C00000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85750" indent="-285750" algn="l" defTabSz="914400" rtl="0" eaLnBrk="1" latinLnBrk="0" hangingPunct="1">
        <a:spcBef>
          <a:spcPct val="20000"/>
        </a:spcBef>
        <a:buClr>
          <a:srgbClr val="C00000"/>
        </a:buClr>
        <a:buFont typeface="Wingdings 2" pitchFamily="18" charset="2"/>
        <a:buChar char="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2232248"/>
          </a:xfrm>
        </p:spPr>
        <p:txBody>
          <a:bodyPr>
            <a:normAutofit fontScale="90000"/>
          </a:bodyPr>
          <a:lstStyle/>
          <a:p>
            <a:r>
              <a:rPr lang="ca-ES" dirty="0" smtClean="0"/>
              <a:t>Instruccions per a la tramitació del formulari de sol·licitud de les subvencions per a la </a:t>
            </a:r>
            <a:r>
              <a:rPr lang="es-ES" dirty="0" err="1" smtClean="0"/>
              <a:t>digitalització</a:t>
            </a:r>
            <a:r>
              <a:rPr lang="es-ES" dirty="0" smtClean="0"/>
              <a:t> </a:t>
            </a:r>
            <a:r>
              <a:rPr lang="es-ES" dirty="0" err="1"/>
              <a:t>dels</a:t>
            </a:r>
            <a:r>
              <a:rPr lang="es-ES" dirty="0"/>
              <a:t> </a:t>
            </a:r>
            <a:r>
              <a:rPr lang="es-ES" dirty="0" err="1"/>
              <a:t>ens</a:t>
            </a:r>
            <a:r>
              <a:rPr lang="es-ES" dirty="0"/>
              <a:t> </a:t>
            </a:r>
            <a:r>
              <a:rPr lang="es-ES" dirty="0" err="1"/>
              <a:t>locals</a:t>
            </a:r>
            <a:r>
              <a:rPr lang="es-ES" dirty="0"/>
              <a:t> en la </a:t>
            </a:r>
            <a:r>
              <a:rPr lang="es-ES" dirty="0" err="1"/>
              <a:t>gestió</a:t>
            </a:r>
            <a:r>
              <a:rPr lang="es-ES" dirty="0"/>
              <a:t> del cicle </a:t>
            </a:r>
            <a:r>
              <a:rPr lang="es-ES" dirty="0" err="1"/>
              <a:t>urbà</a:t>
            </a:r>
            <a:r>
              <a:rPr lang="es-ES" dirty="0"/>
              <a:t> de </a:t>
            </a:r>
            <a:r>
              <a:rPr lang="es-ES" dirty="0" err="1"/>
              <a:t>l’aigua</a:t>
            </a:r>
            <a:endParaRPr lang="ca-E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6316588"/>
            <a:ext cx="1929747" cy="541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596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smtClean="0"/>
              <a:t>gencat.cat</a:t>
            </a:r>
            <a:endParaRPr lang="ca-E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3" y="5733256"/>
            <a:ext cx="2517687" cy="70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563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Formulari de sol·licitud (emplenament)</a:t>
            </a:r>
            <a:endParaRPr lang="ca-ES" dirty="0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D4A1-A840-4632-AEF4-56CBE8B49D5B}" type="slidenum">
              <a:rPr lang="ca-ES" smtClean="0"/>
              <a:t>2</a:t>
            </a:fld>
            <a:endParaRPr lang="ca-ES" dirty="0"/>
          </a:p>
        </p:txBody>
      </p:sp>
      <p:sp>
        <p:nvSpPr>
          <p:cNvPr id="7" name="Contenidor de text 6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Cal emplenar, validar, signar i desar el formulari</a:t>
            </a:r>
            <a:endParaRPr lang="ca-ES" dirty="0"/>
          </a:p>
        </p:txBody>
      </p:sp>
      <p:sp>
        <p:nvSpPr>
          <p:cNvPr id="3" name="QuadreDeText 2"/>
          <p:cNvSpPr txBox="1"/>
          <p:nvPr/>
        </p:nvSpPr>
        <p:spPr>
          <a:xfrm>
            <a:off x="3275856" y="5517232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Els camps ressaltats en vermell són obligatoris</a:t>
            </a:r>
            <a:endParaRPr lang="ca-ES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t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3280" y="5349277"/>
            <a:ext cx="601056" cy="588268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7412" y="1695450"/>
            <a:ext cx="4829175" cy="34671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1680" y="6124273"/>
            <a:ext cx="1152128" cy="32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729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D4A1-A840-4632-AEF4-56CBE8B49D5B}" type="slidenum">
              <a:rPr lang="ca-ES" smtClean="0"/>
              <a:t>3</a:t>
            </a:fld>
            <a:endParaRPr lang="ca-ES"/>
          </a:p>
        </p:txBody>
      </p:sp>
      <p:sp>
        <p:nvSpPr>
          <p:cNvPr id="6" name="Títol 1"/>
          <p:cNvSpPr txBox="1">
            <a:spLocks/>
          </p:cNvSpPr>
          <p:nvPr/>
        </p:nvSpPr>
        <p:spPr>
          <a:xfrm>
            <a:off x="356399" y="579619"/>
            <a:ext cx="8571600" cy="50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ca-ES" dirty="0" smtClean="0"/>
              <a:t>Formulari de sol·licitud (emplenament)</a:t>
            </a:r>
            <a:endParaRPr lang="ca-ES" dirty="0"/>
          </a:p>
        </p:txBody>
      </p:sp>
      <p:grpSp>
        <p:nvGrpSpPr>
          <p:cNvPr id="20" name="Agrupa 19"/>
          <p:cNvGrpSpPr/>
          <p:nvPr/>
        </p:nvGrpSpPr>
        <p:grpSpPr>
          <a:xfrm>
            <a:off x="356400" y="1087220"/>
            <a:ext cx="8571600" cy="4596957"/>
            <a:chOff x="356399" y="1152561"/>
            <a:chExt cx="8571600" cy="4596957"/>
          </a:xfrm>
        </p:grpSpPr>
        <p:sp>
          <p:nvSpPr>
            <p:cNvPr id="8" name="QuadreDeText 7"/>
            <p:cNvSpPr txBox="1"/>
            <p:nvPr/>
          </p:nvSpPr>
          <p:spPr>
            <a:xfrm>
              <a:off x="356399" y="1152561"/>
              <a:ext cx="8571600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ca-E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D’acord amb les bases de la convocatòria, heu de presentar els següent número de documents OBLIGATORIS: un mínim de 13 </a:t>
              </a:r>
              <a:r>
                <a:rPr lang="ca-ES" sz="16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documents</a:t>
              </a:r>
              <a:r>
                <a:rPr lang="ca-E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els ajuntaments i 14 </a:t>
              </a:r>
              <a:r>
                <a:rPr lang="ca-ES" sz="16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documents</a:t>
              </a:r>
              <a:r>
                <a:rPr lang="ca-E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les mancomunitats i entitats de dret públic.</a:t>
              </a:r>
              <a:endParaRPr lang="ca-E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/>
              <a:endParaRPr lang="ca-ES" sz="16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/>
              <a:r>
                <a:rPr lang="ca-E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Documents que heu </a:t>
              </a:r>
              <a:r>
                <a:rPr lang="ca-ES" sz="1600" dirty="0">
                  <a:latin typeface="Arial" panose="020B0604020202020204" pitchFamily="34" charset="0"/>
                  <a:cs typeface="Arial" panose="020B0604020202020204" pitchFamily="34" charset="0"/>
                </a:rPr>
                <a:t>d’annexar </a:t>
              </a:r>
              <a:r>
                <a:rPr lang="ca-ES" sz="1600" u="sng" dirty="0">
                  <a:latin typeface="Arial" panose="020B0604020202020204" pitchFamily="34" charset="0"/>
                  <a:cs typeface="Arial" panose="020B0604020202020204" pitchFamily="34" charset="0"/>
                </a:rPr>
                <a:t>obligatòriament al formulari</a:t>
              </a:r>
              <a:r>
                <a:rPr lang="ca-ES" sz="1600" dirty="0">
                  <a:latin typeface="Arial" panose="020B0604020202020204" pitchFamily="34" charset="0"/>
                  <a:cs typeface="Arial" panose="020B0604020202020204" pitchFamily="34" charset="0"/>
                </a:rPr>
                <a:t> (requadres marcat en </a:t>
              </a:r>
              <a:r>
                <a:rPr lang="ca-E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vermell), </a:t>
              </a:r>
              <a:r>
                <a:rPr lang="ca-ES" sz="1600" b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r>
                <a:rPr lang="ca-ES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en total.</a:t>
              </a:r>
              <a:endParaRPr lang="ca-E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/>
              <a:endParaRPr lang="ca-ES" sz="16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/>
              <a:r>
                <a:rPr lang="ca-E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La </a:t>
              </a:r>
              <a:r>
                <a:rPr lang="ca-ES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resta de </a:t>
              </a:r>
              <a:r>
                <a:rPr lang="ca-ES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documents </a:t>
              </a:r>
              <a:r>
                <a:rPr lang="ca-E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que al formulari posa “opcional” </a:t>
              </a:r>
              <a:r>
                <a:rPr lang="ca-E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( 9 en cas d’ajuntaments i 10 la resta d’ens), els heu de </a:t>
              </a:r>
              <a:r>
                <a:rPr lang="ca-ES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presentar, </a:t>
              </a:r>
              <a:r>
                <a:rPr lang="ca-ES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obligatòriament, les BBRR ho exigeixen</a:t>
              </a:r>
              <a:r>
                <a:rPr lang="ca-E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ca-E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des de </a:t>
              </a:r>
              <a:r>
                <a:rPr lang="ca-ES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la finestreta de registre </a:t>
              </a:r>
              <a:r>
                <a:rPr lang="ca-E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d’EACAT (el procediment s’explica a partir de la pàgina </a:t>
              </a:r>
              <a:r>
                <a:rPr lang="ca-E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 </a:t>
              </a:r>
              <a:r>
                <a:rPr lang="ca-E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d’aquests instruccions).</a:t>
              </a:r>
              <a:endParaRPr lang="ca-E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" name="QuadreDeText 2"/>
            <p:cNvSpPr txBox="1"/>
            <p:nvPr/>
          </p:nvSpPr>
          <p:spPr>
            <a:xfrm>
              <a:off x="971600" y="4149080"/>
              <a:ext cx="2448273" cy="1600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400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El pes de cada document  que heu d’annexar en el formulari no pot superar els 600 Kb.</a:t>
              </a:r>
            </a:p>
            <a:p>
              <a:endParaRPr lang="ca-ES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ca-ES" sz="1400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El format d’aquests documents ha de ser PDF.</a:t>
              </a:r>
              <a:endParaRPr lang="ca-ES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5" name="Imat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365104"/>
            <a:ext cx="391294" cy="382969"/>
          </a:xfrm>
          <a:prstGeom prst="rect">
            <a:avLst/>
          </a:prstGeom>
        </p:spPr>
      </p:pic>
      <p:pic>
        <p:nvPicPr>
          <p:cNvPr id="15" name="Imatg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5301208"/>
            <a:ext cx="391294" cy="382969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7703" y="6130405"/>
            <a:ext cx="1224137" cy="34344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874" y="3672696"/>
            <a:ext cx="4964606" cy="2150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045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Formulari de sol·licitud (emplenament)</a:t>
            </a:r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2194" y="2362994"/>
            <a:ext cx="4552950" cy="3067050"/>
          </a:xfrm>
          <a:prstGeom prst="rect">
            <a:avLst/>
          </a:prstGeom>
        </p:spPr>
      </p:pic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D4A1-A840-4632-AEF4-56CBE8B49D5B}" type="slidenum">
              <a:rPr lang="ca-ES" smtClean="0"/>
              <a:t>4</a:t>
            </a:fld>
            <a:endParaRPr lang="ca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356399" y="1268412"/>
            <a:ext cx="8571599" cy="737893"/>
          </a:xfrm>
        </p:spPr>
        <p:txBody>
          <a:bodyPr>
            <a:normAutofit fontScale="92500"/>
          </a:bodyPr>
          <a:lstStyle/>
          <a:p>
            <a:r>
              <a:rPr lang="ca-ES" dirty="0" smtClean="0">
                <a:solidFill>
                  <a:srgbClr val="FF0000"/>
                </a:solidFill>
              </a:rPr>
              <a:t>Marcar </a:t>
            </a:r>
            <a:r>
              <a:rPr lang="ca-ES" u="sng" dirty="0" smtClean="0">
                <a:solidFill>
                  <a:srgbClr val="FF0000"/>
                </a:solidFill>
              </a:rPr>
              <a:t>una única </a:t>
            </a:r>
            <a:r>
              <a:rPr lang="ca-ES" dirty="0" smtClean="0">
                <a:solidFill>
                  <a:srgbClr val="FF0000"/>
                </a:solidFill>
              </a:rPr>
              <a:t>tipologia d’actuacions </a:t>
            </a:r>
            <a:r>
              <a:rPr lang="ca-ES" dirty="0" smtClean="0"/>
              <a:t>(B1, o B2, o B3, o C), en cas que coincideixen dos tipologies, només marcar una, la més costosa.         </a:t>
            </a:r>
          </a:p>
          <a:p>
            <a:endParaRPr lang="ca-E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9712" y="6093296"/>
            <a:ext cx="1225402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436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Formulari de </a:t>
            </a:r>
            <a:r>
              <a:rPr lang="ca-ES" dirty="0" smtClean="0"/>
              <a:t>sol·licitud </a:t>
            </a:r>
            <a:r>
              <a:rPr lang="ca-ES" dirty="0"/>
              <a:t>(emplenament)</a:t>
            </a:r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D4A1-A840-4632-AEF4-56CBE8B49D5B}" type="slidenum">
              <a:rPr lang="ca-ES" smtClean="0"/>
              <a:t>5</a:t>
            </a:fld>
            <a:endParaRPr lang="ca-ES" dirty="0"/>
          </a:p>
        </p:txBody>
      </p:sp>
      <p:pic>
        <p:nvPicPr>
          <p:cNvPr id="8" name="Contenidor de contingut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252185"/>
            <a:ext cx="1263272" cy="321020"/>
          </a:xfrm>
          <a:prstGeom prst="rect">
            <a:avLst/>
          </a:prstGeom>
        </p:spPr>
      </p:pic>
      <p:sp>
        <p:nvSpPr>
          <p:cNvPr id="18" name="QuadreDeText 17"/>
          <p:cNvSpPr txBox="1"/>
          <p:nvPr/>
        </p:nvSpPr>
        <p:spPr>
          <a:xfrm>
            <a:off x="309893" y="1297303"/>
            <a:ext cx="8618105" cy="2146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Un cop emplenats tots els camps del formulari, haureu de:</a:t>
            </a:r>
          </a:p>
          <a:p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300"/>
              </a:spcAft>
              <a:buFont typeface="+mj-lt"/>
              <a:buAutoNum type="arabicPeriod"/>
            </a:pP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Acceptar les condicions</a:t>
            </a:r>
            <a:r>
              <a:rPr lang="ca-E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ca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300"/>
              </a:spcAft>
              <a:buAutoNum type="arabicPeriod"/>
            </a:pPr>
            <a:r>
              <a:rPr lang="ca-ES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alidar el formulari.</a:t>
            </a:r>
          </a:p>
          <a:p>
            <a:pPr marL="342900" indent="-342900">
              <a:spcAft>
                <a:spcPts val="300"/>
              </a:spcAft>
              <a:buAutoNum type="arabicPeriod"/>
            </a:pPr>
            <a:r>
              <a:rPr lang="ca-ES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ignar-lo electrònicament (un cop signat, el formulari es desarà en el vostre ordinador)</a:t>
            </a:r>
          </a:p>
          <a:p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Agrupa 6"/>
          <p:cNvGrpSpPr/>
          <p:nvPr/>
        </p:nvGrpSpPr>
        <p:grpSpPr>
          <a:xfrm>
            <a:off x="3203848" y="3087963"/>
            <a:ext cx="5266928" cy="2501277"/>
            <a:chOff x="2890786" y="2871108"/>
            <a:chExt cx="5554960" cy="3485242"/>
          </a:xfrm>
        </p:grpSpPr>
        <p:pic>
          <p:nvPicPr>
            <p:cNvPr id="3" name="Imatg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31840" y="2871108"/>
              <a:ext cx="5313906" cy="3485242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2890786" y="2871108"/>
              <a:ext cx="377026" cy="369332"/>
            </a:xfrm>
            <a:prstGeom prst="rect">
              <a:avLst/>
            </a:prstGeom>
            <a:solidFill>
              <a:srgbClr val="00B050"/>
            </a:solidFill>
          </p:spPr>
          <p:txBody>
            <a:bodyPr wrap="none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ca-ES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ca-E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ca-E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453687" y="3384349"/>
              <a:ext cx="377026" cy="369332"/>
            </a:xfrm>
            <a:prstGeom prst="rect">
              <a:avLst/>
            </a:prstGeom>
            <a:solidFill>
              <a:srgbClr val="00B050"/>
            </a:solidFill>
          </p:spPr>
          <p:txBody>
            <a:bodyPr wrap="none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ca-ES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ca-E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ca-E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491880" y="5301208"/>
              <a:ext cx="377026" cy="369332"/>
            </a:xfrm>
            <a:prstGeom prst="rect">
              <a:avLst/>
            </a:prstGeom>
            <a:solidFill>
              <a:srgbClr val="00B050"/>
            </a:solidFill>
          </p:spPr>
          <p:txBody>
            <a:bodyPr wrap="none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ca-ES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lang="ca-E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ca-E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8446" y="6241992"/>
            <a:ext cx="1225402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369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Formulari de </a:t>
            </a:r>
            <a:r>
              <a:rPr lang="ca-ES" dirty="0" smtClean="0"/>
              <a:t>sol·licitud  (tramesa 1)</a:t>
            </a:r>
            <a:endParaRPr lang="ca-ES" dirty="0"/>
          </a:p>
        </p:txBody>
      </p:sp>
      <p:sp>
        <p:nvSpPr>
          <p:cNvPr id="4" name="Contenidor de text 3"/>
          <p:cNvSpPr>
            <a:spLocks noGrp="1"/>
          </p:cNvSpPr>
          <p:nvPr>
            <p:ph type="body" sz="quarter" idx="13"/>
          </p:nvPr>
        </p:nvSpPr>
        <p:spPr>
          <a:xfrm>
            <a:off x="373110" y="1184027"/>
            <a:ext cx="8571600" cy="402022"/>
          </a:xfrm>
        </p:spPr>
        <p:txBody>
          <a:bodyPr>
            <a:normAutofit/>
          </a:bodyPr>
          <a:lstStyle/>
          <a:p>
            <a:r>
              <a:rPr lang="ca-ES" sz="1400" dirty="0" smtClean="0"/>
              <a:t>1.</a:t>
            </a:r>
            <a:r>
              <a:rPr lang="ca-ES" sz="1400" b="0" dirty="0" smtClean="0"/>
              <a:t> Accediu a l’apartat TRÀMITS del menú superior d’EACAT</a:t>
            </a:r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D4A1-A840-4632-AEF4-56CBE8B49D5B}" type="slidenum">
              <a:rPr lang="ca-ES" smtClean="0"/>
              <a:t>6</a:t>
            </a:fld>
            <a:endParaRPr lang="ca-ES"/>
          </a:p>
        </p:txBody>
      </p:sp>
      <p:pic>
        <p:nvPicPr>
          <p:cNvPr id="6" name="Imat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672" y="2164875"/>
            <a:ext cx="5760640" cy="1408141"/>
          </a:xfrm>
          <a:prstGeom prst="rect">
            <a:avLst/>
          </a:prstGeom>
        </p:spPr>
      </p:pic>
      <p:sp>
        <p:nvSpPr>
          <p:cNvPr id="11" name="Contenidor de text 3"/>
          <p:cNvSpPr txBox="1">
            <a:spLocks/>
          </p:cNvSpPr>
          <p:nvPr/>
        </p:nvSpPr>
        <p:spPr>
          <a:xfrm>
            <a:off x="373110" y="3863334"/>
            <a:ext cx="8666034" cy="619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Tx/>
              <a:buNone/>
              <a:defRPr sz="22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1400" dirty="0"/>
              <a:t>3</a:t>
            </a:r>
            <a:r>
              <a:rPr lang="ca-ES" sz="1400" dirty="0" smtClean="0"/>
              <a:t>.</a:t>
            </a:r>
            <a:r>
              <a:rPr lang="ca-ES" sz="1400" b="0" dirty="0" smtClean="0"/>
              <a:t> A la pantalla següent, a l’apartat “</a:t>
            </a:r>
            <a:r>
              <a:rPr lang="ca-ES" sz="1400" b="0" i="1" dirty="0" err="1" smtClean="0"/>
              <a:t>Tramit</a:t>
            </a:r>
            <a:r>
              <a:rPr lang="ca-ES" sz="1400" b="0" i="1" dirty="0" smtClean="0"/>
              <a:t> a presentar</a:t>
            </a:r>
            <a:r>
              <a:rPr lang="ca-ES" sz="1400" b="0" dirty="0" smtClean="0"/>
              <a:t>” adjuntar el </a:t>
            </a:r>
            <a:r>
              <a:rPr lang="ca-ES" sz="1400" dirty="0" smtClean="0"/>
              <a:t>Formulari</a:t>
            </a:r>
            <a:r>
              <a:rPr lang="ca-ES" sz="1400" b="0" dirty="0" smtClean="0"/>
              <a:t> </a:t>
            </a:r>
            <a:r>
              <a:rPr lang="ca-ES" sz="1400" b="0" dirty="0" smtClean="0"/>
              <a:t>+ els </a:t>
            </a:r>
            <a:r>
              <a:rPr lang="ca-ES" sz="1400" b="0" dirty="0" smtClean="0"/>
              <a:t>4 documents </a:t>
            </a:r>
            <a:r>
              <a:rPr lang="ca-ES" sz="1400" b="0" dirty="0" smtClean="0"/>
              <a:t>obligatoris que es poden adjuntar al formulari</a:t>
            </a:r>
            <a:endParaRPr lang="ca-ES" sz="1800" b="0" dirty="0" smtClean="0"/>
          </a:p>
          <a:p>
            <a:endParaRPr lang="ca-ES" sz="1800" b="0" dirty="0" smtClean="0"/>
          </a:p>
          <a:p>
            <a:endParaRPr lang="ca-ES" sz="1800" b="0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3511702" y="2538137"/>
            <a:ext cx="377026" cy="369332"/>
          </a:xfrm>
          <a:prstGeom prst="rect">
            <a:avLst/>
          </a:prstGeom>
          <a:solidFill>
            <a:srgbClr val="00B050"/>
          </a:solidFill>
          <a:effectLst>
            <a:softEdge rad="63500"/>
          </a:effectLst>
        </p:spPr>
        <p:txBody>
          <a:bodyPr wrap="none">
            <a:spAutoFit/>
          </a:bodyPr>
          <a:lstStyle/>
          <a:p>
            <a:pPr>
              <a:spcAft>
                <a:spcPts val="300"/>
              </a:spcAft>
            </a:pPr>
            <a:r>
              <a:rPr lang="ca-ES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19872" y="3074597"/>
            <a:ext cx="377026" cy="369332"/>
          </a:xfrm>
          <a:prstGeom prst="rect">
            <a:avLst/>
          </a:prstGeom>
          <a:solidFill>
            <a:srgbClr val="00B050"/>
          </a:solidFill>
          <a:effectLst>
            <a:softEdge rad="63500"/>
          </a:effectLst>
        </p:spPr>
        <p:txBody>
          <a:bodyPr wrap="none">
            <a:spAutoFit/>
          </a:bodyPr>
          <a:lstStyle/>
          <a:p>
            <a:pPr>
              <a:spcAft>
                <a:spcPts val="300"/>
              </a:spcAft>
            </a:pPr>
            <a:r>
              <a:rPr lang="ca-ES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8194" y="6162870"/>
            <a:ext cx="1225402" cy="341406"/>
          </a:xfrm>
          <a:prstGeom prst="rect">
            <a:avLst/>
          </a:prstGeom>
        </p:spPr>
      </p:pic>
      <p:sp>
        <p:nvSpPr>
          <p:cNvPr id="15" name="Contenidor de text 3"/>
          <p:cNvSpPr txBox="1">
            <a:spLocks/>
          </p:cNvSpPr>
          <p:nvPr/>
        </p:nvSpPr>
        <p:spPr>
          <a:xfrm>
            <a:off x="356400" y="1586049"/>
            <a:ext cx="8767656" cy="419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Tx/>
              <a:buNone/>
              <a:defRPr sz="22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1400" dirty="0" smtClean="0"/>
              <a:t>2. </a:t>
            </a:r>
            <a:r>
              <a:rPr lang="ca-ES" sz="1400" b="0" dirty="0" smtClean="0"/>
              <a:t>Seguidament accediu a l’apartat “</a:t>
            </a:r>
            <a:r>
              <a:rPr lang="ca-ES" sz="1400" b="0" u="sng" dirty="0" smtClean="0"/>
              <a:t>Finestreta de registre</a:t>
            </a:r>
            <a:r>
              <a:rPr lang="ca-ES" sz="1400" b="0" dirty="0" smtClean="0"/>
              <a:t>” 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8267" y="4584789"/>
            <a:ext cx="4301286" cy="1095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746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Formulari de sol·licitud  (</a:t>
            </a:r>
            <a:r>
              <a:rPr lang="ca-ES" dirty="0" smtClean="0"/>
              <a:t>tramesa 1)</a:t>
            </a:r>
            <a:endParaRPr lang="ca-ES" dirty="0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r>
              <a:rPr lang="ca-ES" dirty="0" smtClean="0"/>
              <a:t>4. Tramesa </a:t>
            </a:r>
            <a:r>
              <a:rPr lang="ca-ES" dirty="0" smtClean="0"/>
              <a:t>de la sol·licitud i la resta de documentació a annexar</a:t>
            </a:r>
            <a:endParaRPr lang="ca-ES" dirty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D4A1-A840-4632-AEF4-56CBE8B49D5B}" type="slidenum">
              <a:rPr lang="ca-ES" smtClean="0"/>
              <a:t>7</a:t>
            </a:fld>
            <a:endParaRPr lang="ca-ES"/>
          </a:p>
        </p:txBody>
      </p:sp>
      <p:sp>
        <p:nvSpPr>
          <p:cNvPr id="18" name="QuadreDeText 17"/>
          <p:cNvSpPr txBox="1"/>
          <p:nvPr/>
        </p:nvSpPr>
        <p:spPr>
          <a:xfrm>
            <a:off x="5076055" y="1954847"/>
            <a:ext cx="364075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1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 adjuntar des d’aquesta pantalla </a:t>
            </a:r>
            <a:r>
              <a:rPr lang="ca-ES" sz="14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resta de documents obligatoris </a:t>
            </a:r>
            <a:r>
              <a:rPr lang="ca-ES" sz="1400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establerts a les bases de la convocatòria </a:t>
            </a:r>
            <a:r>
              <a:rPr lang="ca-ES" sz="1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(vegeu-ne la  relació de documents a adjuntar en la pàgina </a:t>
            </a:r>
            <a:r>
              <a:rPr lang="ca-ES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ca-ES" sz="1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a-ES" sz="1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t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696813"/>
            <a:ext cx="3600400" cy="4346374"/>
          </a:xfrm>
          <a:prstGeom prst="rect">
            <a:avLst/>
          </a:prstGeom>
        </p:spPr>
      </p:pic>
      <p:pic>
        <p:nvPicPr>
          <p:cNvPr id="22" name="Imatg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2382" y="2092399"/>
            <a:ext cx="391294" cy="382969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3078151" y="3377156"/>
            <a:ext cx="377026" cy="369332"/>
          </a:xfrm>
          <a:prstGeom prst="rect">
            <a:avLst/>
          </a:prstGeom>
          <a:solidFill>
            <a:srgbClr val="00B050"/>
          </a:solidFill>
          <a:effectLst>
            <a:softEdge rad="63500"/>
          </a:effectLst>
        </p:spPr>
        <p:txBody>
          <a:bodyPr wrap="none">
            <a:spAutoFit/>
          </a:bodyPr>
          <a:lstStyle/>
          <a:p>
            <a:pPr>
              <a:spcAft>
                <a:spcPts val="300"/>
              </a:spcAft>
            </a:pPr>
            <a:r>
              <a:rPr lang="ca-ES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5177" y="4062660"/>
            <a:ext cx="377026" cy="369332"/>
          </a:xfrm>
          <a:prstGeom prst="rect">
            <a:avLst/>
          </a:prstGeom>
          <a:solidFill>
            <a:srgbClr val="00B050"/>
          </a:solidFill>
          <a:effectLst>
            <a:softEdge rad="63500"/>
          </a:effectLst>
        </p:spPr>
        <p:txBody>
          <a:bodyPr wrap="none">
            <a:spAutoFit/>
          </a:bodyPr>
          <a:lstStyle/>
          <a:p>
            <a:pPr>
              <a:spcAft>
                <a:spcPts val="300"/>
              </a:spcAft>
            </a:pPr>
            <a:r>
              <a:rPr lang="ca-ES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899592" y="5858521"/>
            <a:ext cx="377026" cy="369332"/>
          </a:xfrm>
          <a:prstGeom prst="rect">
            <a:avLst/>
          </a:prstGeom>
          <a:solidFill>
            <a:srgbClr val="00B050"/>
          </a:solidFill>
          <a:effectLst>
            <a:softEdge rad="63500"/>
          </a:effectLst>
        </p:spPr>
        <p:txBody>
          <a:bodyPr wrap="none">
            <a:spAutoFit/>
          </a:bodyPr>
          <a:lstStyle/>
          <a:p>
            <a:pPr>
              <a:spcAft>
                <a:spcPts val="300"/>
              </a:spcAft>
            </a:pPr>
            <a:r>
              <a:rPr lang="ca-E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Agrupa 7"/>
          <p:cNvGrpSpPr/>
          <p:nvPr/>
        </p:nvGrpSpPr>
        <p:grpSpPr>
          <a:xfrm>
            <a:off x="5076055" y="3592599"/>
            <a:ext cx="3851943" cy="2394059"/>
            <a:chOff x="5076055" y="3880631"/>
            <a:chExt cx="3851943" cy="2394059"/>
          </a:xfrm>
        </p:grpSpPr>
        <p:sp>
          <p:nvSpPr>
            <p:cNvPr id="28" name="QuadreDeText 27"/>
            <p:cNvSpPr txBox="1"/>
            <p:nvPr/>
          </p:nvSpPr>
          <p:spPr>
            <a:xfrm>
              <a:off x="5117290" y="3880631"/>
              <a:ext cx="36107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400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1. Adjunteu el formulari de </a:t>
              </a:r>
              <a:r>
                <a:rPr lang="ca-ES" sz="1400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sol·licitud amb els 4 documents obligatoris annexats.</a:t>
              </a:r>
              <a:endParaRPr lang="ca-ES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QuadreDeText 28"/>
            <p:cNvSpPr txBox="1"/>
            <p:nvPr/>
          </p:nvSpPr>
          <p:spPr>
            <a:xfrm>
              <a:off x="5076055" y="4403850"/>
              <a:ext cx="385194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4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ca-ES" sz="1400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Adjunteu la </a:t>
              </a:r>
              <a:r>
                <a:rPr lang="ca-ES" sz="1400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resta de documents obligatoris que demanen </a:t>
              </a:r>
              <a:r>
                <a:rPr lang="ca-ES" sz="1400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les bases de la convocatòria.</a:t>
              </a:r>
              <a:endParaRPr lang="ca-ES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QuadreDeText 29"/>
            <p:cNvSpPr txBox="1"/>
            <p:nvPr/>
          </p:nvSpPr>
          <p:spPr>
            <a:xfrm>
              <a:off x="5106071" y="5105139"/>
              <a:ext cx="3610744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ca-ES" sz="1400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3. Pitgeu “Tramitar” i espereu a rebre la confirmació d’enviament de la plataforma (ja que fins que no tingueu la confirmació d’EACAT, no podreu entendre com a correctament enviada la sol·licitud).</a:t>
              </a:r>
              <a:endParaRPr lang="ca-ES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41262" y="6130181"/>
            <a:ext cx="1225402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02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6400" y="116632"/>
            <a:ext cx="8571600" cy="864096"/>
          </a:xfrm>
        </p:spPr>
        <p:txBody>
          <a:bodyPr/>
          <a:lstStyle/>
          <a:p>
            <a:r>
              <a:rPr lang="ca-ES" dirty="0" smtClean="0"/>
              <a:t>Aportació de documentació (Tramesa 2)</a:t>
            </a:r>
            <a:endParaRPr lang="ca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D4A1-A840-4632-AEF4-56CBE8B49D5B}" type="slidenum">
              <a:rPr lang="ca-ES" smtClean="0"/>
              <a:t>8</a:t>
            </a:fld>
            <a:endParaRPr lang="ca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356399" y="1268413"/>
            <a:ext cx="8571600" cy="432396"/>
          </a:xfrm>
        </p:spPr>
        <p:txBody>
          <a:bodyPr>
            <a:noAutofit/>
          </a:bodyPr>
          <a:lstStyle/>
          <a:p>
            <a:r>
              <a:rPr lang="ca-ES" sz="1400" dirty="0" smtClean="0"/>
              <a:t>En cas que no pugueu enviar tots els documents amb  el Formulari de sol·licitud (Tramesa 1)</a:t>
            </a:r>
            <a:endParaRPr lang="ca-ES" sz="1400" dirty="0"/>
          </a:p>
        </p:txBody>
      </p:sp>
      <p:pic>
        <p:nvPicPr>
          <p:cNvPr id="8" name="Marcador de contenido 7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552" y="1700809"/>
            <a:ext cx="3744416" cy="194421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7121" y="1844824"/>
            <a:ext cx="4355248" cy="978989"/>
          </a:xfrm>
          <a:prstGeom prst="rect">
            <a:avLst/>
          </a:prstGeom>
        </p:spPr>
      </p:pic>
      <p:pic>
        <p:nvPicPr>
          <p:cNvPr id="10" name="Imagen 9"/>
          <p:cNvPicPr/>
          <p:nvPr/>
        </p:nvPicPr>
        <p:blipFill>
          <a:blip r:embed="rId4"/>
          <a:stretch>
            <a:fillRect/>
          </a:stretch>
        </p:blipFill>
        <p:spPr>
          <a:xfrm>
            <a:off x="539552" y="3861048"/>
            <a:ext cx="3623310" cy="194437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3968" y="3861048"/>
            <a:ext cx="4298053" cy="2237426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23728" y="6162870"/>
            <a:ext cx="1225402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66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356400" y="450746"/>
            <a:ext cx="8571600" cy="322243"/>
          </a:xfrm>
        </p:spPr>
        <p:txBody>
          <a:bodyPr>
            <a:normAutofit fontScale="90000"/>
          </a:bodyPr>
          <a:lstStyle/>
          <a:p>
            <a:r>
              <a:rPr lang="ca-ES" dirty="0"/>
              <a:t>Formulari de sol·licitud  </a:t>
            </a:r>
            <a:r>
              <a:rPr lang="ca-ES" dirty="0" smtClean="0"/>
              <a:t>(documentació annexa)</a:t>
            </a:r>
            <a:endParaRPr lang="ca-ES" dirty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D4A1-A840-4632-AEF4-56CBE8B49D5B}" type="slidenum">
              <a:rPr lang="ca-ES" smtClean="0"/>
              <a:t>9</a:t>
            </a:fld>
            <a:endParaRPr lang="ca-ES"/>
          </a:p>
        </p:txBody>
      </p:sp>
      <p:sp>
        <p:nvSpPr>
          <p:cNvPr id="19" name="QuadreDeText 18"/>
          <p:cNvSpPr txBox="1"/>
          <p:nvPr/>
        </p:nvSpPr>
        <p:spPr>
          <a:xfrm>
            <a:off x="539552" y="1124744"/>
            <a:ext cx="81472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Documentació que heu de trametre </a:t>
            </a:r>
            <a:r>
              <a:rPr lang="ca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per aquest sistema </a:t>
            </a:r>
            <a:r>
              <a:rPr lang="ca-E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OBLIGATÒRIAMENT,</a:t>
            </a:r>
            <a:r>
              <a:rPr lang="ca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la indicació al formulari “opcional” és per raó de pes de memòria. Les BBRR estableixen l’obligatorietat de la </a:t>
            </a:r>
            <a:r>
              <a:rPr lang="ca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presentació,  a més dels annexats al “Formulari”, </a:t>
            </a:r>
            <a:r>
              <a:rPr lang="ca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de tots aquests documents:</a:t>
            </a:r>
            <a:endParaRPr lang="ca-E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QuadreDeText 12"/>
          <p:cNvSpPr txBox="1"/>
          <p:nvPr/>
        </p:nvSpPr>
        <p:spPr>
          <a:xfrm>
            <a:off x="539552" y="2060848"/>
            <a:ext cx="8147248" cy="40934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lvl="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a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Pressupost d’execució del projecte </a:t>
            </a:r>
            <a:r>
              <a:rPr lang="ca-ES" sz="1400" dirty="0">
                <a:latin typeface="Arial" panose="020B0604020202020204" pitchFamily="34" charset="0"/>
                <a:cs typeface="Arial" panose="020B0604020202020204" pitchFamily="34" charset="0"/>
              </a:rPr>
              <a:t>(pes màxim del fitxer: 10.240Kb)</a:t>
            </a:r>
          </a:p>
          <a:p>
            <a:pPr marL="285750" lvl="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a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Memòria del projecte amb antecedents, objecte, cronograma d’execució d’acord amb fites, objectius i justificació (pes màxim del fitxer: 10.240Kb)</a:t>
            </a:r>
            <a:endParaRPr lang="ca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a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Plànol de situació a escala suficient per identificar l’actuació (pes </a:t>
            </a:r>
            <a:r>
              <a:rPr lang="ca-ES" sz="1400" dirty="0">
                <a:latin typeface="Arial" panose="020B0604020202020204" pitchFamily="34" charset="0"/>
                <a:cs typeface="Arial" panose="020B0604020202020204" pitchFamily="34" charset="0"/>
              </a:rPr>
              <a:t>màxim del fitxer: 10.240Kb)</a:t>
            </a:r>
          </a:p>
          <a:p>
            <a:pPr marL="285750" lvl="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a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Plànols generals que defineixen l’actuació o actuacions (pes </a:t>
            </a:r>
            <a:r>
              <a:rPr lang="ca-ES" sz="1400" dirty="0">
                <a:latin typeface="Arial" panose="020B0604020202020204" pitchFamily="34" charset="0"/>
                <a:cs typeface="Arial" panose="020B0604020202020204" pitchFamily="34" charset="0"/>
              </a:rPr>
              <a:t>màxim del fitxer: 10.240Kb)</a:t>
            </a:r>
          </a:p>
          <a:p>
            <a:pPr marL="285750" lvl="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a-ES" sz="1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ca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ancomunitats i altres ens de dret públic, documentació acreditativa de la representació de l’ens per part de la persona signant de la sol·licitud. (pes màxim del fitxer: 10.240Kb)</a:t>
            </a:r>
          </a:p>
          <a:p>
            <a:pPr marL="285750" lvl="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a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Certificat </a:t>
            </a:r>
            <a:r>
              <a:rPr lang="ca-ES" sz="1400" dirty="0">
                <a:latin typeface="Arial" panose="020B0604020202020204" pitchFamily="34" charset="0"/>
                <a:cs typeface="Arial" panose="020B0604020202020204" pitchFamily="34" charset="0"/>
              </a:rPr>
              <a:t>de la intervenció dels ens locals o de l’òrgan de control econòmic equivalent de les entitats de dret </a:t>
            </a:r>
            <a:r>
              <a:rPr lang="ca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públic (</a:t>
            </a:r>
            <a:r>
              <a:rPr lang="ca-ES" sz="1400" dirty="0">
                <a:latin typeface="Arial" panose="020B0604020202020204" pitchFamily="34" charset="0"/>
                <a:cs typeface="Arial" panose="020B0604020202020204" pitchFamily="34" charset="0"/>
              </a:rPr>
              <a:t>pes màxim del fitxer: 10.240Kb)</a:t>
            </a:r>
          </a:p>
          <a:p>
            <a:pPr marL="285750" lvl="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a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Declaració responsables sobre compliment de compromisos específics PRTR (pes màxim del fitxer: 10.240Kb</a:t>
            </a:r>
            <a:r>
              <a:rPr lang="ca-ES" sz="1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lvl="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a-ES" sz="1400" dirty="0">
                <a:latin typeface="Arial" panose="020B0604020202020204" pitchFamily="34" charset="0"/>
                <a:cs typeface="Arial" panose="020B0604020202020204" pitchFamily="34" charset="0"/>
              </a:rPr>
              <a:t>Declaració responsable </a:t>
            </a:r>
            <a:r>
              <a:rPr lang="ca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DNSH (</a:t>
            </a:r>
            <a:r>
              <a:rPr lang="ca-ES" sz="1400" dirty="0">
                <a:latin typeface="Arial" panose="020B0604020202020204" pitchFamily="34" charset="0"/>
                <a:cs typeface="Arial" panose="020B0604020202020204" pitchFamily="34" charset="0"/>
              </a:rPr>
              <a:t>pes màxim del fitxer: 10.240Kb)</a:t>
            </a:r>
          </a:p>
          <a:p>
            <a:pPr marL="285750" lvl="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a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Certificat acreditatiu de la disponibilitat efectiva dels terrenys (pes </a:t>
            </a:r>
            <a:r>
              <a:rPr lang="ca-ES" sz="1400" dirty="0">
                <a:latin typeface="Arial" panose="020B0604020202020204" pitchFamily="34" charset="0"/>
                <a:cs typeface="Arial" panose="020B0604020202020204" pitchFamily="34" charset="0"/>
              </a:rPr>
              <a:t>màxim del fitxer: 10.240Kb)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a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Certificat d’existència del codi de conducta dels alts càrrecs (pes </a:t>
            </a:r>
            <a:r>
              <a:rPr lang="ca-ES" sz="1400" dirty="0">
                <a:latin typeface="Arial" panose="020B0604020202020204" pitchFamily="34" charset="0"/>
                <a:cs typeface="Arial" panose="020B0604020202020204" pitchFamily="34" charset="0"/>
              </a:rPr>
              <a:t>màxim del fitxer: 10.240Kb</a:t>
            </a:r>
            <a:r>
              <a:rPr lang="ca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>
              <a:spcAft>
                <a:spcPts val="600"/>
              </a:spcAft>
            </a:pPr>
            <a:endParaRPr lang="ca-E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712" y="6093296"/>
            <a:ext cx="1225402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806406"/>
      </p:ext>
    </p:extLst>
  </p:cSld>
  <p:clrMapOvr>
    <a:masterClrMapping/>
  </p:clrMapOvr>
</p:sld>
</file>

<file path=ppt/theme/theme1.xml><?xml version="1.0" encoding="utf-8"?>
<a:theme xmlns:a="http://schemas.openxmlformats.org/drawingml/2006/main" name="generalitat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neralitat" id="{8C1543A1-D18C-45E4-9881-E9F9AABCFCD7}" vid="{74EB951D-8535-4533-874D-027676B6C295}"/>
    </a:ext>
  </a:extLst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B1D6908A6D944689C7EE3FD4928318" ma:contentTypeVersion="14" ma:contentTypeDescription="Crea un document nou" ma:contentTypeScope="" ma:versionID="0bbb97da6b56ffae0905ac3d32eca1ba">
  <xsd:schema xmlns:xsd="http://www.w3.org/2001/XMLSchema" xmlns:xs="http://www.w3.org/2001/XMLSchema" xmlns:p="http://schemas.microsoft.com/office/2006/metadata/properties" xmlns:ns3="5a615d38-2e4e-488a-a0c5-ff913521fd1a" xmlns:ns4="f8f2c503-82aa-4729-a16c-6a945e4dfc92" targetNamespace="http://schemas.microsoft.com/office/2006/metadata/properties" ma:root="true" ma:fieldsID="b6c619b751c2bb6ee2e44399e7e5789c" ns3:_="" ns4:_="">
    <xsd:import namespace="5a615d38-2e4e-488a-a0c5-ff913521fd1a"/>
    <xsd:import namespace="f8f2c503-82aa-4729-a16c-6a945e4dfc9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615d38-2e4e-488a-a0c5-ff913521fd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f2c503-82aa-4729-a16c-6a945e4dfc9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t amb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'ha compartit amb detal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de la indicació per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8f2c503-82aa-4729-a16c-6a945e4dfc92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72FD228B-4EB1-4E65-BBB8-BDFCC0802D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0D9BACB-EA36-4638-89AC-13E058889D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615d38-2e4e-488a-a0c5-ff913521fd1a"/>
    <ds:schemaRef ds:uri="f8f2c503-82aa-4729-a16c-6a945e4dfc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6A96ED0-4F5A-4D31-A2C6-C5BB4D2A67BA}">
  <ds:schemaRefs>
    <ds:schemaRef ds:uri="http://purl.org/dc/terms/"/>
    <ds:schemaRef ds:uri="http://schemas.microsoft.com/office/2006/documentManagement/types"/>
    <ds:schemaRef ds:uri="f8f2c503-82aa-4729-a16c-6a945e4dfc92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5a615d38-2e4e-488a-a0c5-ff913521fd1a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generalitat</Template>
  <TotalTime>0</TotalTime>
  <Words>728</Words>
  <Application>Microsoft Office PowerPoint</Application>
  <PresentationFormat>Presentación en pantalla (4:3)</PresentationFormat>
  <Paragraphs>62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Calibri</vt:lpstr>
      <vt:lpstr>Wingdings</vt:lpstr>
      <vt:lpstr>Wingdings 2</vt:lpstr>
      <vt:lpstr>generalitat</vt:lpstr>
      <vt:lpstr>Instruccions per a la tramitació del formulari de sol·licitud de les subvencions per a la digitalització dels ens locals en la gestió del cicle urbà de l’aigua</vt:lpstr>
      <vt:lpstr>Formulari de sol·licitud (emplenament)</vt:lpstr>
      <vt:lpstr>Presentación de PowerPoint</vt:lpstr>
      <vt:lpstr>Formulari de sol·licitud (emplenament)</vt:lpstr>
      <vt:lpstr>Formulari de sol·licitud (emplenament)</vt:lpstr>
      <vt:lpstr>Formulari de sol·licitud  (tramesa 1)</vt:lpstr>
      <vt:lpstr>Formulari de sol·licitud  (tramesa 1)</vt:lpstr>
      <vt:lpstr>Aportació de documentació (Tramesa 2)</vt:lpstr>
      <vt:lpstr>Formulari de sol·licitud  (documentació annexa)</vt:lpstr>
      <vt:lpstr>gencat.cat</vt:lpstr>
    </vt:vector>
  </TitlesOfParts>
  <Manager>Generalitat de Catalunya</Manager>
  <Company>CTTI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Subvencions Enviar una sol·licitud  a través d’EACAT</dc:title>
  <dc:creator>Gasull Calls, Joan</dc:creator>
  <cp:lastModifiedBy>Espasa Suarez de Deza, Merce</cp:lastModifiedBy>
  <cp:revision>58</cp:revision>
  <cp:lastPrinted>2011-04-19T10:28:16Z</cp:lastPrinted>
  <dcterms:created xsi:type="dcterms:W3CDTF">2022-03-18T10:18:02Z</dcterms:created>
  <dcterms:modified xsi:type="dcterms:W3CDTF">2024-02-02T11:36:39Z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xd_Signature">
    <vt:bool>false</vt:bool>
  </property>
  <property fmtid="{D5CDD505-2E9C-101B-9397-08002B2CF9AE}" pid="3" name="xd_ProgID">
    <vt:lpwstr/>
  </property>
  <property fmtid="{D5CDD505-2E9C-101B-9397-08002B2CF9AE}" pid="4" name="ContentTypeId">
    <vt:lpwstr>0x010100CBB1D6908A6D944689C7EE3FD4928318</vt:lpwstr>
  </property>
  <property fmtid="{D5CDD505-2E9C-101B-9397-08002B2CF9AE}" pid="5" name="_SharedFileIndex">
    <vt:lpwstr/>
  </property>
  <property fmtid="{D5CDD505-2E9C-101B-9397-08002B2CF9AE}" pid="6" name="_SourceUrl">
    <vt:lpwstr/>
  </property>
  <property fmtid="{D5CDD505-2E9C-101B-9397-08002B2CF9AE}" pid="7" name="TemplateUrl">
    <vt:lpwstr/>
  </property>
</Properties>
</file>