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sldIdLst>
    <p:sldId id="256" r:id="rId2"/>
    <p:sldId id="286" r:id="rId3"/>
    <p:sldId id="269" r:id="rId4"/>
    <p:sldId id="270" r:id="rId5"/>
    <p:sldId id="271" r:id="rId6"/>
    <p:sldId id="272" r:id="rId7"/>
    <p:sldId id="274" r:id="rId8"/>
    <p:sldId id="276" r:id="rId9"/>
    <p:sldId id="277" r:id="rId10"/>
    <p:sldId id="278" r:id="rId11"/>
    <p:sldId id="279" r:id="rId12"/>
    <p:sldId id="281" r:id="rId13"/>
    <p:sldId id="282" r:id="rId14"/>
    <p:sldId id="284" r:id="rId15"/>
    <p:sldId id="289" r:id="rId16"/>
    <p:sldId id="296" r:id="rId17"/>
    <p:sldId id="298" r:id="rId18"/>
    <p:sldId id="300" r:id="rId19"/>
    <p:sldId id="299" r:id="rId20"/>
    <p:sldId id="290" r:id="rId21"/>
    <p:sldId id="293" r:id="rId22"/>
    <p:sldId id="291" r:id="rId23"/>
    <p:sldId id="292" r:id="rId24"/>
    <p:sldId id="294" r:id="rId25"/>
    <p:sldId id="287" r:id="rId26"/>
    <p:sldId id="295" r:id="rId27"/>
    <p:sldId id="301" r:id="rId28"/>
    <p:sldId id="263" r:id="rId29"/>
  </p:sldIdLst>
  <p:sldSz cx="9144000" cy="6858000" type="screen4x3"/>
  <p:notesSz cx="6797675" cy="9926638"/>
  <p:defaultTextStyle>
    <a:defPPr>
      <a:defRPr lang="ca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86375" autoAdjust="0"/>
  </p:normalViewPr>
  <p:slideViewPr>
    <p:cSldViewPr>
      <p:cViewPr varScale="1">
        <p:scale>
          <a:sx n="69" d="100"/>
          <a:sy n="69" d="100"/>
        </p:scale>
        <p:origin x="1224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>
            <a:extLst>
              <a:ext uri="{FF2B5EF4-FFF2-40B4-BE49-F238E27FC236}">
                <a16:creationId xmlns:a16="http://schemas.microsoft.com/office/drawing/2014/main" id="{2E20026B-C992-47B6-A03F-7CDE4A1B17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" name="Contenidor de data 2">
            <a:extLst>
              <a:ext uri="{FF2B5EF4-FFF2-40B4-BE49-F238E27FC236}">
                <a16:creationId xmlns:a16="http://schemas.microsoft.com/office/drawing/2014/main" id="{B1A8B550-6CC0-492D-B0D5-720CBE2BF92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8FD19A0-1EB0-41EF-88A1-FECE4CA43E5D}" type="datetimeFigureOut">
              <a:rPr lang="ca-ES"/>
              <a:pPr>
                <a:defRPr/>
              </a:pPr>
              <a:t>23/1/2024</a:t>
            </a:fld>
            <a:endParaRPr lang="ca-ES"/>
          </a:p>
        </p:txBody>
      </p:sp>
      <p:sp>
        <p:nvSpPr>
          <p:cNvPr id="4" name="Contenidor d'imatge de diapositiva 3">
            <a:extLst>
              <a:ext uri="{FF2B5EF4-FFF2-40B4-BE49-F238E27FC236}">
                <a16:creationId xmlns:a16="http://schemas.microsoft.com/office/drawing/2014/main" id="{8766A883-E743-4EA3-ABE3-0C7E73A03B4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a-ES" noProof="0"/>
          </a:p>
        </p:txBody>
      </p:sp>
      <p:sp>
        <p:nvSpPr>
          <p:cNvPr id="5" name="Contenidor de notes 4">
            <a:extLst>
              <a:ext uri="{FF2B5EF4-FFF2-40B4-BE49-F238E27FC236}">
                <a16:creationId xmlns:a16="http://schemas.microsoft.com/office/drawing/2014/main" id="{7AF9E772-037D-4DF3-B49F-064A8F01B4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5113"/>
            <a:ext cx="5438775" cy="44677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a-ES" noProof="0"/>
              <a:t>Feu clic aquí per editar estils</a:t>
            </a:r>
          </a:p>
          <a:p>
            <a:pPr lvl="1"/>
            <a:r>
              <a:rPr lang="ca-ES" noProof="0"/>
              <a:t>Segon nivell</a:t>
            </a:r>
          </a:p>
          <a:p>
            <a:pPr lvl="2"/>
            <a:r>
              <a:rPr lang="ca-ES" noProof="0"/>
              <a:t>Tercer nivell</a:t>
            </a:r>
          </a:p>
          <a:p>
            <a:pPr lvl="3"/>
            <a:r>
              <a:rPr lang="ca-ES" noProof="0"/>
              <a:t>Quart nivell</a:t>
            </a:r>
          </a:p>
          <a:p>
            <a:pPr lvl="4"/>
            <a:r>
              <a:rPr lang="ca-ES" noProof="0"/>
              <a:t>Cinquè nivell</a:t>
            </a:r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81620616-6BC1-4601-817C-8F7E7F8D8D8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BBD862CA-3871-459A-8EDD-A11F48DDEF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630"/>
            <a:ext cx="2946400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F174577-4C56-4489-855A-8E210042C960}" type="slidenum">
              <a:rPr lang="ca-ES" altLang="ca-ES"/>
              <a:pPr/>
              <a:t>‹#›</a:t>
            </a:fld>
            <a:endParaRPr lang="ca-ES" alt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 i comia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3290400"/>
            <a:ext cx="7772400" cy="1252800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ca-ES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687600" y="4827600"/>
            <a:ext cx="7772400" cy="763200"/>
          </a:xfrm>
        </p:spPr>
        <p:txBody>
          <a:bodyPr/>
          <a:lstStyle>
            <a:lvl1pPr marL="0" indent="0" algn="ctr">
              <a:buNone/>
              <a:defRPr sz="2200"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ca-ES" dirty="0"/>
          </a:p>
        </p:txBody>
      </p:sp>
      <p:sp>
        <p:nvSpPr>
          <p:cNvPr id="4" name="Contenidor de número de diapositiva 5">
            <a:extLst>
              <a:ext uri="{FF2B5EF4-FFF2-40B4-BE49-F238E27FC236}">
                <a16:creationId xmlns:a16="http://schemas.microsoft.com/office/drawing/2014/main" id="{3B0CA4CD-28A1-42CB-8C0C-89701F2373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4020DB3-59B6-4CD3-A5A4-302DB4597200}" type="slidenum">
              <a:rPr lang="ca-ES" altLang="ca-ES"/>
              <a:pPr/>
              <a:t>‹#›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3425439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6400" y="2059201"/>
            <a:ext cx="8464072" cy="367405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 dirty="0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13"/>
          </p:nvPr>
        </p:nvSpPr>
        <p:spPr>
          <a:xfrm>
            <a:off x="356399" y="1268413"/>
            <a:ext cx="8571600" cy="428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 b="1"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11846802-245C-4082-BA7F-2782D3B8FF5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2BFD91D5-CF26-41F5-8442-F85411ECF362}" type="slidenum">
              <a:rPr lang="ca-ES" altLang="ca-ES"/>
              <a:pPr/>
              <a:t>‹#›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3196051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ítol i objectes sens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or recte 4">
            <a:extLst>
              <a:ext uri="{FF2B5EF4-FFF2-40B4-BE49-F238E27FC236}">
                <a16:creationId xmlns:a16="http://schemas.microsoft.com/office/drawing/2014/main" id="{13B80B63-962A-448E-9CC6-ED94A8594CC1}"/>
              </a:ext>
            </a:extLst>
          </p:cNvPr>
          <p:cNvCxnSpPr/>
          <p:nvPr/>
        </p:nvCxnSpPr>
        <p:spPr>
          <a:xfrm>
            <a:off x="468313" y="1073150"/>
            <a:ext cx="8383587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6400" y="2059200"/>
            <a:ext cx="8464072" cy="410610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 dirty="0"/>
          </a:p>
        </p:txBody>
      </p:sp>
      <p:sp>
        <p:nvSpPr>
          <p:cNvPr id="8" name="Contenidor de text 4"/>
          <p:cNvSpPr>
            <a:spLocks noGrp="1"/>
          </p:cNvSpPr>
          <p:nvPr>
            <p:ph type="body" sz="quarter" idx="13"/>
          </p:nvPr>
        </p:nvSpPr>
        <p:spPr>
          <a:xfrm>
            <a:off x="356399" y="1268413"/>
            <a:ext cx="8571600" cy="428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 b="1"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483CF6AF-FBD0-4249-84D0-A7FDBF96BCB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5072E862-0D84-4DE9-9FF5-A558A3E9FF52}" type="slidenum">
              <a:rPr lang="ca-ES" altLang="ca-ES"/>
              <a:pPr/>
              <a:t>‹#›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977487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ol i objectes sense nivel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6400" y="2059200"/>
            <a:ext cx="8464072" cy="353003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7" name="Contenidor de text 4"/>
          <p:cNvSpPr>
            <a:spLocks noGrp="1"/>
          </p:cNvSpPr>
          <p:nvPr>
            <p:ph type="body" sz="quarter" idx="13"/>
          </p:nvPr>
        </p:nvSpPr>
        <p:spPr>
          <a:xfrm>
            <a:off x="356399" y="1268413"/>
            <a:ext cx="8571600" cy="428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 b="1"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Contenidor de número de diapositiva 5">
            <a:extLst>
              <a:ext uri="{FF2B5EF4-FFF2-40B4-BE49-F238E27FC236}">
                <a16:creationId xmlns:a16="http://schemas.microsoft.com/office/drawing/2014/main" id="{31638457-69D8-47BE-BD45-BCD8010546B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20232634-3839-494D-8291-21785F402C33}" type="slidenum">
              <a:rPr lang="ca-ES" altLang="ca-ES"/>
              <a:pPr/>
              <a:t>‹#›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3304002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s colum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356400" y="2059201"/>
            <a:ext cx="4038600" cy="367405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 dirty="0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2059201"/>
            <a:ext cx="4038600" cy="367405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 dirty="0"/>
          </a:p>
        </p:txBody>
      </p:sp>
      <p:sp>
        <p:nvSpPr>
          <p:cNvPr id="9" name="Contenidor de text 4"/>
          <p:cNvSpPr>
            <a:spLocks noGrp="1"/>
          </p:cNvSpPr>
          <p:nvPr>
            <p:ph type="body" sz="quarter" idx="13"/>
          </p:nvPr>
        </p:nvSpPr>
        <p:spPr>
          <a:xfrm>
            <a:off x="356399" y="1268413"/>
            <a:ext cx="8571600" cy="428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 b="1"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3388CAFF-D4C7-45F9-960C-230768E1527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CF8C37F6-7086-4FDD-B773-52039A85432E}" type="slidenum">
              <a:rPr lang="ca-ES" altLang="ca-ES"/>
              <a:pPr/>
              <a:t>‹#›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1584281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número de diapositiva 3">
            <a:extLst>
              <a:ext uri="{FF2B5EF4-FFF2-40B4-BE49-F238E27FC236}">
                <a16:creationId xmlns:a16="http://schemas.microsoft.com/office/drawing/2014/main" id="{86C7DDDF-353F-42B9-A50D-D5D15BB7AF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81E5687-FD7D-4EC7-AE98-E95B04262768}" type="slidenum">
              <a:rPr lang="ca-ES" altLang="ca-ES"/>
              <a:pPr/>
              <a:t>‹#›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3642505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ontenidor de títol 1">
            <a:extLst>
              <a:ext uri="{FF2B5EF4-FFF2-40B4-BE49-F238E27FC236}">
                <a16:creationId xmlns:a16="http://schemas.microsoft.com/office/drawing/2014/main" id="{3C68E9E4-52EE-4087-9D1D-6ABF08DF085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57188" y="573088"/>
            <a:ext cx="85709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a-ES" altLang="ca-ES"/>
              <a:t>Feu clic aquí per editar l'estil</a:t>
            </a:r>
          </a:p>
        </p:txBody>
      </p:sp>
      <p:sp>
        <p:nvSpPr>
          <p:cNvPr id="1027" name="Contenidor de text 2">
            <a:extLst>
              <a:ext uri="{FF2B5EF4-FFF2-40B4-BE49-F238E27FC236}">
                <a16:creationId xmlns:a16="http://schemas.microsoft.com/office/drawing/2014/main" id="{26EA397D-FE80-418B-ABDF-683564E319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57188" y="2058988"/>
            <a:ext cx="8383587" cy="331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altLang="ca-ES"/>
              <a:t>Feu clic aquí per editar estils</a:t>
            </a:r>
          </a:p>
          <a:p>
            <a:pPr lvl="1"/>
            <a:r>
              <a:rPr lang="ca-ES" altLang="ca-ES"/>
              <a:t>Segon nivell</a:t>
            </a:r>
          </a:p>
          <a:p>
            <a:pPr lvl="2"/>
            <a:r>
              <a:rPr lang="ca-ES" altLang="ca-ES"/>
              <a:t>Tercer nivell</a:t>
            </a:r>
          </a:p>
          <a:p>
            <a:pPr lvl="3"/>
            <a:r>
              <a:rPr lang="ca-ES" altLang="ca-ES"/>
              <a:t>Quart nivell</a:t>
            </a:r>
          </a:p>
          <a:p>
            <a:pPr lvl="4"/>
            <a:r>
              <a:rPr lang="ca-ES" altLang="ca-ES"/>
              <a:t>Cinquè nivell</a:t>
            </a:r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2209DB2D-4F06-4583-93E5-0D39C64180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rgbClr val="898989"/>
                </a:solidFill>
                <a:latin typeface="Arial" panose="020B0604020202020204" pitchFamily="34" charset="0"/>
              </a:defRPr>
            </a:lvl1pPr>
          </a:lstStyle>
          <a:p>
            <a:fld id="{CF47E5E8-1237-472F-98F9-048A27B3A1F5}" type="slidenum">
              <a:rPr lang="ca-ES" altLang="ca-ES"/>
              <a:pPr/>
              <a:t>‹#›</a:t>
            </a:fld>
            <a:endParaRPr lang="ca-ES" altLang="ca-ES"/>
          </a:p>
        </p:txBody>
      </p:sp>
      <p:cxnSp>
        <p:nvCxnSpPr>
          <p:cNvPr id="8" name="Connector recte 7">
            <a:extLst>
              <a:ext uri="{FF2B5EF4-FFF2-40B4-BE49-F238E27FC236}">
                <a16:creationId xmlns:a16="http://schemas.microsoft.com/office/drawing/2014/main" id="{8D5B0C25-E8F0-42BA-B809-431DB9F981E1}"/>
              </a:ext>
            </a:extLst>
          </p:cNvPr>
          <p:cNvCxnSpPr/>
          <p:nvPr/>
        </p:nvCxnSpPr>
        <p:spPr>
          <a:xfrm>
            <a:off x="468313" y="1073150"/>
            <a:ext cx="8383587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88" r:id="rId2"/>
    <p:sldLayoutId id="2147483692" r:id="rId3"/>
    <p:sldLayoutId id="2147483689" r:id="rId4"/>
    <p:sldLayoutId id="2147483690" r:id="rId5"/>
    <p:sldLayoutId id="2147483693" r:id="rId6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 kern="1200">
          <a:solidFill>
            <a:srgbClr val="C00000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9pPr>
    </p:titleStyle>
    <p:bodyStyle>
      <a:lvl1pPr marL="285750" indent="-28575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Wingdings 2" panose="05020102010507070707" pitchFamily="18" charset="2"/>
        <a:buChar char="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mailto:fons-europeu.presidencia@gencat.cat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ol 1">
            <a:extLst>
              <a:ext uri="{FF2B5EF4-FFF2-40B4-BE49-F238E27FC236}">
                <a16:creationId xmlns:a16="http://schemas.microsoft.com/office/drawing/2014/main" id="{30AE0B43-DA57-40DD-A0AB-90C28ABACC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7388" y="2420888"/>
            <a:ext cx="7772400" cy="1800200"/>
          </a:xfrm>
        </p:spPr>
        <p:txBody>
          <a:bodyPr>
            <a:normAutofit fontScale="90000"/>
          </a:bodyPr>
          <a:lstStyle/>
          <a:p>
            <a:r>
              <a:rPr lang="ca-ES" dirty="0" smtClean="0"/>
              <a:t/>
            </a:r>
            <a:br>
              <a:rPr lang="ca-ES" dirty="0" smtClean="0"/>
            </a:br>
            <a:r>
              <a:rPr lang="ca-ES" sz="2700" dirty="0" smtClean="0">
                <a:solidFill>
                  <a:schemeClr val="tx2"/>
                </a:solidFill>
              </a:rPr>
              <a:t>Convocatòria </a:t>
            </a:r>
            <a:r>
              <a:rPr lang="ca-ES" sz="2700" dirty="0">
                <a:solidFill>
                  <a:schemeClr val="tx2"/>
                </a:solidFill>
              </a:rPr>
              <a:t>de subvencions per a fomentar la digitalització en el cicle urbà de </a:t>
            </a:r>
            <a:r>
              <a:rPr lang="ca-ES" sz="2700" dirty="0" smtClean="0">
                <a:solidFill>
                  <a:schemeClr val="tx2"/>
                </a:solidFill>
              </a:rPr>
              <a:t>l’aigua</a:t>
            </a:r>
            <a:br>
              <a:rPr lang="ca-ES" sz="2700" dirty="0" smtClean="0">
                <a:solidFill>
                  <a:schemeClr val="tx2"/>
                </a:solidFill>
              </a:rPr>
            </a:br>
            <a:r>
              <a:rPr lang="ca-ES" sz="2700" dirty="0" smtClean="0">
                <a:solidFill>
                  <a:schemeClr val="tx2"/>
                </a:solidFill>
              </a:rPr>
              <a:t/>
            </a:r>
            <a:br>
              <a:rPr lang="ca-ES" sz="2700" dirty="0" smtClean="0">
                <a:solidFill>
                  <a:schemeClr val="tx2"/>
                </a:solidFill>
              </a:rPr>
            </a:br>
            <a:r>
              <a:rPr lang="ca-ES" sz="2700" dirty="0">
                <a:solidFill>
                  <a:schemeClr val="tx2"/>
                </a:solidFill>
              </a:rPr>
              <a:t>Municipis d’entre 5.000 i </a:t>
            </a:r>
            <a:r>
              <a:rPr lang="ca-ES" sz="2700" dirty="0" smtClean="0">
                <a:solidFill>
                  <a:schemeClr val="tx2"/>
                </a:solidFill>
              </a:rPr>
              <a:t>20.000 habitants</a:t>
            </a:r>
            <a:endParaRPr lang="es-ES" altLang="ca-ES" dirty="0"/>
          </a:p>
        </p:txBody>
      </p:sp>
      <p:sp>
        <p:nvSpPr>
          <p:cNvPr id="5123" name="Subtítol 2">
            <a:extLst>
              <a:ext uri="{FF2B5EF4-FFF2-40B4-BE49-F238E27FC236}">
                <a16:creationId xmlns:a16="http://schemas.microsoft.com/office/drawing/2014/main" id="{0F4A5435-4F7A-4A7E-92BC-A1A0910AA7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7388" y="4797152"/>
            <a:ext cx="7772400" cy="864096"/>
          </a:xfrm>
        </p:spPr>
        <p:txBody>
          <a:bodyPr/>
          <a:lstStyle/>
          <a:p>
            <a:pPr eaLnBrk="1" hangingPunct="1"/>
            <a:r>
              <a:rPr lang="ca-ES" dirty="0" smtClean="0"/>
              <a:t>NEXT GENERATION - MRR</a:t>
            </a:r>
            <a:r>
              <a:rPr lang="ca-ES" dirty="0"/>
              <a:t/>
            </a:r>
            <a:br>
              <a:rPr lang="ca-ES" dirty="0"/>
            </a:br>
            <a:r>
              <a:rPr lang="ca-ES" dirty="0"/>
              <a:t>UNIÓ EUROPEA </a:t>
            </a:r>
            <a:endParaRPr lang="ca-ES" dirty="0" smtClean="0"/>
          </a:p>
          <a:p>
            <a:pPr eaLnBrk="1" hangingPunct="1"/>
            <a:endParaRPr lang="es-ES" altLang="ca-ES" dirty="0"/>
          </a:p>
        </p:txBody>
      </p:sp>
      <p:pic>
        <p:nvPicPr>
          <p:cNvPr id="2" name="Imatge 1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8212" y="908720"/>
            <a:ext cx="4227576" cy="1200912"/>
          </a:xfrm>
          <a:prstGeom prst="rect">
            <a:avLst/>
          </a:prstGeom>
        </p:spPr>
      </p:pic>
      <p:pic>
        <p:nvPicPr>
          <p:cNvPr id="3" name="Imat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605" y="5875338"/>
            <a:ext cx="2305975" cy="65000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ol 1">
            <a:extLst>
              <a:ext uri="{FF2B5EF4-FFF2-40B4-BE49-F238E27FC236}">
                <a16:creationId xmlns:a16="http://schemas.microsoft.com/office/drawing/2014/main" id="{088D7C47-027E-48D0-8FC0-338924951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92" y="188640"/>
            <a:ext cx="8570912" cy="911696"/>
          </a:xfrm>
        </p:spPr>
        <p:txBody>
          <a:bodyPr/>
          <a:lstStyle/>
          <a:p>
            <a:r>
              <a:rPr lang="ca-ES" sz="1800" dirty="0">
                <a:solidFill>
                  <a:schemeClr val="tx2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altLang="ca-ES" sz="1800" dirty="0"/>
          </a:p>
        </p:txBody>
      </p:sp>
      <p:sp>
        <p:nvSpPr>
          <p:cNvPr id="6148" name="Contenidor de text 3">
            <a:extLst>
              <a:ext uri="{FF2B5EF4-FFF2-40B4-BE49-F238E27FC236}">
                <a16:creationId xmlns:a16="http://schemas.microsoft.com/office/drawing/2014/main" id="{842B16F6-D085-4FD0-8C40-642162A667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7188" y="1100337"/>
            <a:ext cx="8570912" cy="456456"/>
          </a:xfrm>
        </p:spPr>
        <p:txBody>
          <a:bodyPr>
            <a:normAutofit lnSpcReduction="10000"/>
          </a:bodyPr>
          <a:lstStyle/>
          <a:p>
            <a:r>
              <a:rPr lang="ca-ES" sz="2400" dirty="0">
                <a:solidFill>
                  <a:srgbClr val="000066"/>
                </a:solidFill>
              </a:rPr>
              <a:t>Despeses </a:t>
            </a:r>
            <a:r>
              <a:rPr lang="ca-ES" sz="2400" dirty="0" smtClean="0">
                <a:solidFill>
                  <a:srgbClr val="000066"/>
                </a:solidFill>
              </a:rPr>
              <a:t>NO subvencionables:</a:t>
            </a:r>
            <a:endParaRPr lang="ca-ES" sz="2400" dirty="0">
              <a:solidFill>
                <a:srgbClr val="000066"/>
              </a:solidFill>
            </a:endParaRPr>
          </a:p>
        </p:txBody>
      </p:sp>
      <p:pic>
        <p:nvPicPr>
          <p:cNvPr id="2" name="Contenidor de contingut 1" descr="Logotip Next Generation Catalunya" title="Logotip Next Generation Cataluny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6224307"/>
            <a:ext cx="1512168" cy="424823"/>
          </a:xfrm>
        </p:spPr>
      </p:pic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3F73A7EC-F967-43AE-85EF-94A8CFAC53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528" y="6381328"/>
            <a:ext cx="405408" cy="340147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7E215E-DAEC-4F44-A58E-75CFFCAA4A9D}" type="slidenum">
              <a:rPr lang="ca-ES" altLang="ca-ES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/>
              <a:t>10</a:t>
            </a:fld>
            <a:endParaRPr lang="ca-ES" altLang="ca-ES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3" name="Imatge 2" descr="Logotip de la Direcció General d'Administració Local. Departament de la Presidència. Generalitat de Catalunya&#10;" title="Logotip de la Direcció General d'Administració Local. Departament de la Presidència. Generalitat de Catalunya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291106"/>
            <a:ext cx="2166792" cy="30624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7188" y="1556793"/>
            <a:ext cx="797449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El cost d’adquisició dels terrenys necessaris per a l’execució de les actuacions proposades ni les despeses derivades de compensacions per possibles afectacions a terceres persones.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L’impost sobre el valor afegit (IVA).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Les que corresponen al manteniment i explotació de les actuacions executades i de les xarxes existents.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Les actuacions que qualsevol altra administració o entitat, pública o privada, hagi finançat totalment o parcial per mitjà de subvencions, ajuts, ingressos o recursos per a la mateixa finalitat.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En els supòsits en què el servei no es presti per gestió directa, no s’admetran inversions que siguin obligació del concessionari o de l’ens que tingui encarregada la gestió.</a:t>
            </a:r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3264" y="1916832"/>
            <a:ext cx="86475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endParaRPr lang="ca-ES" sz="20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950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ol 1">
            <a:extLst>
              <a:ext uri="{FF2B5EF4-FFF2-40B4-BE49-F238E27FC236}">
                <a16:creationId xmlns:a16="http://schemas.microsoft.com/office/drawing/2014/main" id="{088D7C47-027E-48D0-8FC0-338924951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92" y="188640"/>
            <a:ext cx="8570912" cy="911696"/>
          </a:xfrm>
        </p:spPr>
        <p:txBody>
          <a:bodyPr/>
          <a:lstStyle/>
          <a:p>
            <a:r>
              <a:rPr lang="ca-ES" sz="1800" dirty="0">
                <a:solidFill>
                  <a:schemeClr val="tx2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altLang="ca-ES" sz="1800" dirty="0"/>
          </a:p>
        </p:txBody>
      </p:sp>
      <p:pic>
        <p:nvPicPr>
          <p:cNvPr id="2" name="Contenidor de contingut 1" descr="Logotip Next Generation Catalunya" title="Logotip Next Generation Cataluny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6224307"/>
            <a:ext cx="1512168" cy="424823"/>
          </a:xfrm>
        </p:spPr>
      </p:pic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3F73A7EC-F967-43AE-85EF-94A8CFAC53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528" y="6381328"/>
            <a:ext cx="405408" cy="340147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7E215E-DAEC-4F44-A58E-75CFFCAA4A9D}" type="slidenum">
              <a:rPr lang="ca-ES" altLang="ca-ES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/>
              <a:t>11</a:t>
            </a:fld>
            <a:endParaRPr lang="ca-ES" altLang="ca-ES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3" name="Imatge 2" descr="Logotip de la Direcció General d'Administració Local. Departament de la Presidència. Generalitat de Catalunya&#10;" title="Logotip de la Direcció General d'Administració Local. Departament de la Presidència. Generalitat de Catalunya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291106"/>
            <a:ext cx="2166792" cy="30624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54822" y="2061195"/>
            <a:ext cx="777686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endParaRPr lang="ca-ES" sz="20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endParaRPr lang="ca-ES" sz="20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55600" indent="-355600">
              <a:buFont typeface="Wingdings" panose="05000000000000000000" pitchFamily="2" charset="2"/>
              <a:buChar char="q"/>
            </a:pPr>
            <a:r>
              <a:rPr lang="ca-ES" sz="2800" b="1" dirty="0">
                <a:solidFill>
                  <a:srgbClr val="C00000"/>
                </a:solidFill>
                <a:latin typeface="Arial" panose="020B0604020202020204" pitchFamily="34" charset="0"/>
              </a:rPr>
              <a:t>Import </a:t>
            </a:r>
            <a:r>
              <a:rPr lang="ca-ES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de </a:t>
            </a:r>
            <a:r>
              <a:rPr lang="ca-ES" sz="2800" b="1" dirty="0">
                <a:solidFill>
                  <a:srgbClr val="C00000"/>
                </a:solidFill>
                <a:latin typeface="Arial" panose="020B0604020202020204" pitchFamily="34" charset="0"/>
              </a:rPr>
              <a:t>la convocatòria: </a:t>
            </a:r>
          </a:p>
          <a:p>
            <a:pPr marL="0" indent="0">
              <a:buNone/>
            </a:pPr>
            <a:endParaRPr lang="ca-ES" sz="28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AE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5.870.000,00 </a:t>
            </a:r>
            <a:r>
              <a:rPr lang="ca-ES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€</a:t>
            </a:r>
            <a:endParaRPr lang="ca-ES" sz="28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3264" y="1916832"/>
            <a:ext cx="86475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endParaRPr lang="ca-ES" sz="20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106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ol 1">
            <a:extLst>
              <a:ext uri="{FF2B5EF4-FFF2-40B4-BE49-F238E27FC236}">
                <a16:creationId xmlns:a16="http://schemas.microsoft.com/office/drawing/2014/main" id="{088D7C47-027E-48D0-8FC0-338924951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92" y="188640"/>
            <a:ext cx="8570912" cy="911696"/>
          </a:xfrm>
        </p:spPr>
        <p:txBody>
          <a:bodyPr/>
          <a:lstStyle/>
          <a:p>
            <a:r>
              <a:rPr lang="ca-ES" sz="1800" dirty="0">
                <a:solidFill>
                  <a:schemeClr val="tx2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altLang="ca-ES" sz="1800" dirty="0"/>
          </a:p>
        </p:txBody>
      </p:sp>
      <p:sp>
        <p:nvSpPr>
          <p:cNvPr id="6148" name="Contenidor de text 3">
            <a:extLst>
              <a:ext uri="{FF2B5EF4-FFF2-40B4-BE49-F238E27FC236}">
                <a16:creationId xmlns:a16="http://schemas.microsoft.com/office/drawing/2014/main" id="{842B16F6-D085-4FD0-8C40-642162A667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7188" y="1340768"/>
            <a:ext cx="8570912" cy="720427"/>
          </a:xfrm>
        </p:spPr>
        <p:txBody>
          <a:bodyPr>
            <a:normAutofit/>
          </a:bodyPr>
          <a:lstStyle/>
          <a:p>
            <a:r>
              <a:rPr lang="ca-ES" sz="2400" dirty="0">
                <a:solidFill>
                  <a:srgbClr val="000066"/>
                </a:solidFill>
              </a:rPr>
              <a:t>Import  i cofinançament de la </a:t>
            </a:r>
            <a:r>
              <a:rPr lang="ca-ES" sz="2400" dirty="0" smtClean="0">
                <a:solidFill>
                  <a:srgbClr val="000066"/>
                </a:solidFill>
              </a:rPr>
              <a:t>subvenció (1/2):</a:t>
            </a:r>
            <a:endParaRPr lang="ca-ES" sz="2400" dirty="0">
              <a:solidFill>
                <a:srgbClr val="000066"/>
              </a:solidFill>
            </a:endParaRPr>
          </a:p>
          <a:p>
            <a:endParaRPr lang="ca-ES" sz="2400" dirty="0">
              <a:solidFill>
                <a:srgbClr val="000066"/>
              </a:solidFill>
            </a:endParaRPr>
          </a:p>
        </p:txBody>
      </p:sp>
      <p:pic>
        <p:nvPicPr>
          <p:cNvPr id="2" name="Contenidor de contingut 1" descr="Logotip Next Generation Catalunya" title="Logotip Next Generation Cataluny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6224307"/>
            <a:ext cx="1512168" cy="424823"/>
          </a:xfrm>
        </p:spPr>
      </p:pic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3F73A7EC-F967-43AE-85EF-94A8CFAC53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528" y="6381328"/>
            <a:ext cx="405408" cy="340147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7E215E-DAEC-4F44-A58E-75CFFCAA4A9D}" type="slidenum">
              <a:rPr lang="ca-ES" altLang="ca-ES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/>
              <a:t>12</a:t>
            </a:fld>
            <a:endParaRPr lang="ca-ES" altLang="ca-ES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3" name="Imatge 2" descr="Logotip de la Direcció General d'Administració Local. Departament de la Presidència. Generalitat de Catalunya&#10;" title="Logotip de la Direcció General d'Administració Local. Departament de la Presidència. Generalitat de Catalunya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291106"/>
            <a:ext cx="2166792" cy="30624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54822" y="2061195"/>
            <a:ext cx="777686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Per </a:t>
            </a: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assolir el màxim de distribució territorial d’aquestes subvencions, només se’n pot sol·licitar una per municipi i entitat sol·licitant.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a-ES" sz="20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L’import </a:t>
            </a: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màxim de subvenció, és del 80 % de la despesa subvencionable del projecte seleccionat</a:t>
            </a:r>
          </a:p>
          <a:p>
            <a:pPr algn="just"/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 La subvenció 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mínima és de 100.000,00 € i la màxima </a:t>
            </a: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és de 500.000,00 €</a:t>
            </a:r>
            <a:r>
              <a:rPr lang="ca-ES" sz="2000" dirty="0">
                <a:latin typeface="Arial" panose="020B0604020202020204" pitchFamily="34" charset="0"/>
              </a:rPr>
              <a:t>.</a:t>
            </a:r>
            <a:r>
              <a:rPr lang="ca-ES" sz="2000" strike="sngStrike" dirty="0">
                <a:latin typeface="Arial" panose="020B0604020202020204" pitchFamily="34" charset="0"/>
              </a:rPr>
              <a:t> </a:t>
            </a:r>
          </a:p>
          <a:p>
            <a:pPr algn="just"/>
            <a:endParaRPr lang="ca-ES" sz="2000" strike="sngStrike" dirty="0"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Un cop s’ha concedit la subvenció i s’han complert els tràmits 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corresponents es proposarà </a:t>
            </a: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el pagament de la totalitat de l’import de la subvenció atorgada en concepte de 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bestreta</a:t>
            </a:r>
            <a:r>
              <a:rPr lang="ca-ES" sz="2000" dirty="0" smtClean="0">
                <a:latin typeface="Arial" panose="020B0604020202020204" pitchFamily="34" charset="0"/>
              </a:rPr>
              <a:t>. </a:t>
            </a:r>
            <a:endParaRPr lang="ca-ES" sz="2000" dirty="0">
              <a:latin typeface="Arial" panose="020B0604020202020204" pitchFamily="34" charset="0"/>
            </a:endParaRPr>
          </a:p>
          <a:p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3264" y="1916832"/>
            <a:ext cx="86475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endParaRPr lang="ca-ES" sz="20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650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ol 1">
            <a:extLst>
              <a:ext uri="{FF2B5EF4-FFF2-40B4-BE49-F238E27FC236}">
                <a16:creationId xmlns:a16="http://schemas.microsoft.com/office/drawing/2014/main" id="{088D7C47-027E-48D0-8FC0-338924951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92" y="188640"/>
            <a:ext cx="8570912" cy="911696"/>
          </a:xfrm>
        </p:spPr>
        <p:txBody>
          <a:bodyPr/>
          <a:lstStyle/>
          <a:p>
            <a:r>
              <a:rPr lang="ca-ES" sz="1800" dirty="0">
                <a:solidFill>
                  <a:schemeClr val="tx2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altLang="ca-ES" sz="1800" dirty="0"/>
          </a:p>
        </p:txBody>
      </p:sp>
      <p:sp>
        <p:nvSpPr>
          <p:cNvPr id="6148" name="Contenidor de text 3">
            <a:extLst>
              <a:ext uri="{FF2B5EF4-FFF2-40B4-BE49-F238E27FC236}">
                <a16:creationId xmlns:a16="http://schemas.microsoft.com/office/drawing/2014/main" id="{842B16F6-D085-4FD0-8C40-642162A667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7188" y="1100337"/>
            <a:ext cx="8570912" cy="528464"/>
          </a:xfrm>
        </p:spPr>
        <p:txBody>
          <a:bodyPr>
            <a:normAutofit/>
          </a:bodyPr>
          <a:lstStyle/>
          <a:p>
            <a:r>
              <a:rPr lang="ca-ES" sz="2400" dirty="0">
                <a:solidFill>
                  <a:srgbClr val="000066"/>
                </a:solidFill>
              </a:rPr>
              <a:t>Import  i cofinançament de la </a:t>
            </a:r>
            <a:r>
              <a:rPr lang="ca-ES" sz="2400" dirty="0" smtClean="0">
                <a:solidFill>
                  <a:srgbClr val="000066"/>
                </a:solidFill>
              </a:rPr>
              <a:t>subvenció (2/2):</a:t>
            </a:r>
            <a:endParaRPr lang="ca-ES" sz="2400" dirty="0">
              <a:solidFill>
                <a:srgbClr val="000066"/>
              </a:solidFill>
            </a:endParaRPr>
          </a:p>
          <a:p>
            <a:endParaRPr lang="ca-ES" sz="2400" dirty="0">
              <a:solidFill>
                <a:srgbClr val="000066"/>
              </a:solidFill>
            </a:endParaRPr>
          </a:p>
        </p:txBody>
      </p:sp>
      <p:pic>
        <p:nvPicPr>
          <p:cNvPr id="2" name="Contenidor de contingut 1" descr="Logotip Next Generation Catalunya" title="Logotip Next Generation Cataluny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6224307"/>
            <a:ext cx="1512168" cy="424823"/>
          </a:xfrm>
        </p:spPr>
      </p:pic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3F73A7EC-F967-43AE-85EF-94A8CFAC53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528" y="6381328"/>
            <a:ext cx="405408" cy="340147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7E215E-DAEC-4F44-A58E-75CFFCAA4A9D}" type="slidenum">
              <a:rPr lang="ca-ES" altLang="ca-ES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/>
              <a:t>13</a:t>
            </a:fld>
            <a:endParaRPr lang="ca-ES" altLang="ca-ES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3" name="Imatge 2" descr="Logotip de la Direcció General d'Administració Local. Departament de la Presidència. Generalitat de Catalunya&#10;" title="Logotip de la Direcció General d'Administració Local. Departament de la Presidència. Generalitat de Catalunya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291106"/>
            <a:ext cx="2166792" cy="30624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3528" y="1628801"/>
            <a:ext cx="835292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a-ES" b="1" u="sng" dirty="0">
                <a:solidFill>
                  <a:srgbClr val="C00000"/>
                </a:solidFill>
                <a:latin typeface="Arial" panose="020B0604020202020204" pitchFamily="34" charset="0"/>
              </a:rPr>
              <a:t>La despesa mínima realitzada i justificada </a:t>
            </a:r>
            <a:r>
              <a:rPr lang="ca-ES" b="1" dirty="0">
                <a:solidFill>
                  <a:srgbClr val="C00000"/>
                </a:solidFill>
                <a:latin typeface="Arial" panose="020B0604020202020204" pitchFamily="34" charset="0"/>
              </a:rPr>
              <a:t>de l'activitat subvencionable exigible per considerar acomplerts l'objecte i la finalitat de la </a:t>
            </a: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subvenció </a:t>
            </a:r>
            <a:r>
              <a:rPr lang="ca-ES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ha de ser superior al 80</a:t>
            </a:r>
            <a:r>
              <a:rPr lang="ca-ES" b="1" u="sng" dirty="0">
                <a:solidFill>
                  <a:srgbClr val="C00000"/>
                </a:solidFill>
                <a:latin typeface="Arial" panose="020B0604020202020204" pitchFamily="34" charset="0"/>
              </a:rPr>
              <a:t>% del cost pressupostat </a:t>
            </a:r>
            <a:r>
              <a:rPr lang="ca-ES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inicialment </a:t>
            </a: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(</a:t>
            </a:r>
            <a:r>
              <a:rPr lang="ca-ES" b="1" i="1" dirty="0" smtClean="0">
                <a:solidFill>
                  <a:srgbClr val="C00000"/>
                </a:solidFill>
                <a:latin typeface="Arial" panose="020B0604020202020204" pitchFamily="34" charset="0"/>
              </a:rPr>
              <a:t>l’import fet constar en el formulari de sol·licitud</a:t>
            </a: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) </a:t>
            </a:r>
            <a:r>
              <a:rPr lang="ca-ES" b="1" u="sng" dirty="0">
                <a:solidFill>
                  <a:srgbClr val="C00000"/>
                </a:solidFill>
                <a:latin typeface="Arial" panose="020B0604020202020204" pitchFamily="34" charset="0"/>
              </a:rPr>
              <a:t>o al que resulti </a:t>
            </a:r>
            <a:r>
              <a:rPr lang="ca-ES" b="1" dirty="0">
                <a:solidFill>
                  <a:srgbClr val="C00000"/>
                </a:solidFill>
                <a:latin typeface="Arial" panose="020B0604020202020204" pitchFamily="34" charset="0"/>
              </a:rPr>
              <a:t>de la reformulació efectuada d’acord amb la </a:t>
            </a:r>
            <a:r>
              <a:rPr lang="ca-ES" b="1" u="sng" dirty="0">
                <a:solidFill>
                  <a:srgbClr val="C00000"/>
                </a:solidFill>
                <a:latin typeface="Arial" panose="020B0604020202020204" pitchFamily="34" charset="0"/>
              </a:rPr>
              <a:t>base 14.3</a:t>
            </a: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. </a:t>
            </a:r>
            <a:endParaRPr lang="ca-ES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just"/>
            <a:r>
              <a:rPr lang="ca-ES" b="1" dirty="0">
                <a:solidFill>
                  <a:srgbClr val="C00000"/>
                </a:solidFill>
                <a:latin typeface="Arial" panose="020B0604020202020204" pitchFamily="34" charset="0"/>
              </a:rPr>
              <a:t> </a:t>
            </a:r>
            <a:endParaRPr lang="ca-ES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just"/>
            <a:r>
              <a:rPr lang="ca-ES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L’incompliment d’aquesta despesa </a:t>
            </a:r>
            <a:r>
              <a:rPr lang="ca-ES" b="1" u="sng" dirty="0">
                <a:solidFill>
                  <a:srgbClr val="C00000"/>
                </a:solidFill>
                <a:latin typeface="Arial" panose="020B0604020202020204" pitchFamily="34" charset="0"/>
              </a:rPr>
              <a:t>mínima</a:t>
            </a:r>
            <a:r>
              <a:rPr lang="ca-ES" b="1" dirty="0">
                <a:solidFill>
                  <a:srgbClr val="C00000"/>
                </a:solidFill>
                <a:latin typeface="Arial" panose="020B0604020202020204" pitchFamily="34" charset="0"/>
              </a:rPr>
              <a:t> realitzada i justificada comporta </a:t>
            </a: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la </a:t>
            </a:r>
            <a:r>
              <a:rPr lang="ca-ES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revocació total </a:t>
            </a: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de la subvenció que s’hagi atorgat. </a:t>
            </a:r>
          </a:p>
          <a:p>
            <a:pPr algn="just"/>
            <a:endParaRPr lang="ca-ES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just"/>
            <a:r>
              <a:rPr lang="ca-ES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En cas que el cost final efectiu </a:t>
            </a: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de l’activitat subvencionada </a:t>
            </a:r>
            <a:r>
              <a:rPr lang="ca-ES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sigui inferior en un 20% al cost pressupostat inicialment o al que resulti </a:t>
            </a: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de la reformulació efectuada d’acord amb la </a:t>
            </a:r>
            <a:r>
              <a:rPr lang="ca-ES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base 14.3, es reduirà, en la mateixa proporció, la quantia de la subvenció </a:t>
            </a: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atorgada, </a:t>
            </a:r>
            <a:r>
              <a:rPr lang="ca-ES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sempre que </a:t>
            </a: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es garanteixi el compliment de l’objecte i la finalitat de la subvenció.</a:t>
            </a:r>
          </a:p>
          <a:p>
            <a:endParaRPr lang="ca-ES" sz="2000" b="1" dirty="0" smtClean="0">
              <a:solidFill>
                <a:srgbClr val="C00000"/>
              </a:solidFill>
            </a:endParaRPr>
          </a:p>
          <a:p>
            <a:endParaRPr lang="ca-ES" sz="2000" b="1" dirty="0">
              <a:solidFill>
                <a:srgbClr val="C00000"/>
              </a:solidFill>
            </a:endParaRPr>
          </a:p>
          <a:p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3264" y="1916832"/>
            <a:ext cx="86475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endParaRPr lang="ca-ES" sz="20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3885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ol 1">
            <a:extLst>
              <a:ext uri="{FF2B5EF4-FFF2-40B4-BE49-F238E27FC236}">
                <a16:creationId xmlns:a16="http://schemas.microsoft.com/office/drawing/2014/main" id="{088D7C47-027E-48D0-8FC0-338924951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92" y="188640"/>
            <a:ext cx="8570912" cy="911696"/>
          </a:xfrm>
        </p:spPr>
        <p:txBody>
          <a:bodyPr/>
          <a:lstStyle/>
          <a:p>
            <a:r>
              <a:rPr lang="ca-ES" sz="1800" dirty="0">
                <a:solidFill>
                  <a:schemeClr val="tx2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altLang="ca-ES" sz="1800" dirty="0"/>
          </a:p>
        </p:txBody>
      </p:sp>
      <p:sp>
        <p:nvSpPr>
          <p:cNvPr id="6148" name="Contenidor de text 3">
            <a:extLst>
              <a:ext uri="{FF2B5EF4-FFF2-40B4-BE49-F238E27FC236}">
                <a16:creationId xmlns:a16="http://schemas.microsoft.com/office/drawing/2014/main" id="{842B16F6-D085-4FD0-8C40-642162A667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7188" y="1224259"/>
            <a:ext cx="8570912" cy="548557"/>
          </a:xfrm>
        </p:spPr>
        <p:txBody>
          <a:bodyPr>
            <a:normAutofit/>
          </a:bodyPr>
          <a:lstStyle/>
          <a:p>
            <a:r>
              <a:rPr lang="ca-ES" sz="2400" dirty="0" smtClean="0">
                <a:solidFill>
                  <a:srgbClr val="000066"/>
                </a:solidFill>
              </a:rPr>
              <a:t>Compatibilitats </a:t>
            </a:r>
            <a:r>
              <a:rPr lang="ca-ES" sz="2400" dirty="0">
                <a:solidFill>
                  <a:srgbClr val="000066"/>
                </a:solidFill>
              </a:rPr>
              <a:t>i incompatibilitats:</a:t>
            </a:r>
          </a:p>
          <a:p>
            <a:endParaRPr lang="ca-ES" sz="2400" dirty="0">
              <a:solidFill>
                <a:srgbClr val="000066"/>
              </a:solidFill>
            </a:endParaRPr>
          </a:p>
        </p:txBody>
      </p:sp>
      <p:pic>
        <p:nvPicPr>
          <p:cNvPr id="2" name="Contenidor de contingut 1" descr="Logotip Next Generation Catalunya" title="Logotip Next Generation Cataluny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6224307"/>
            <a:ext cx="1512168" cy="424823"/>
          </a:xfrm>
        </p:spPr>
      </p:pic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3F73A7EC-F967-43AE-85EF-94A8CFAC53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528" y="6381328"/>
            <a:ext cx="405408" cy="340147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7E215E-DAEC-4F44-A58E-75CFFCAA4A9D}" type="slidenum">
              <a:rPr lang="ca-ES" altLang="ca-ES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/>
              <a:t>14</a:t>
            </a:fld>
            <a:endParaRPr lang="ca-ES" altLang="ca-ES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3" name="Imatge 2" descr="Logotip de la Direcció General d'Administració Local. Departament de la Presidència. Generalitat de Catalunya&#10;" title="Logotip de la Direcció General d'Administració Local. Departament de la Presidència. Generalitat de Catalunya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291106"/>
            <a:ext cx="2166792" cy="30624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54822" y="2301628"/>
            <a:ext cx="812163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a-ES" sz="2000" b="1" dirty="0" smtClean="0">
              <a:solidFill>
                <a:srgbClr val="C00000"/>
              </a:solidFill>
            </a:endParaRPr>
          </a:p>
          <a:p>
            <a:endParaRPr lang="ca-ES" sz="2000" b="1" dirty="0">
              <a:solidFill>
                <a:srgbClr val="C00000"/>
              </a:solidFill>
            </a:endParaRPr>
          </a:p>
          <a:p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3264" y="1916832"/>
            <a:ext cx="86475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endParaRPr lang="ca-ES" sz="20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3264" y="1772816"/>
            <a:ext cx="848319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endParaRPr lang="ca-ES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a-ES" sz="2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Les </a:t>
            </a:r>
            <a:r>
              <a:rPr lang="ca-ES" sz="2400" b="1" dirty="0">
                <a:solidFill>
                  <a:srgbClr val="C00000"/>
                </a:solidFill>
                <a:latin typeface="Arial" panose="020B0604020202020204" pitchFamily="34" charset="0"/>
              </a:rPr>
              <a:t>subvencions regulades en aquesta Ordre són incompatibles amb altres subvencions, ajudes, ingressos o recursos per a la mateixa finalitat, procedents de qualsevol altra administració o entitat, pública o privada, que no siguin els recursos propis de l’ens o entitat de dret públic </a:t>
            </a:r>
            <a:r>
              <a:rPr lang="ca-ES" sz="2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beneficiari, d’acord amb un dels principis transversals dels fons PRTR i les recomanacions de la Secretaria d’Estat de Fons Europeus</a:t>
            </a:r>
            <a:endParaRPr lang="ca-ES" sz="24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just"/>
            <a:endParaRPr lang="ca-ES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ca-ES" sz="20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617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1800" dirty="0">
                <a:solidFill>
                  <a:schemeClr val="tx2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sz="1800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67944" y="6136541"/>
            <a:ext cx="1511939" cy="402371"/>
          </a:xfrm>
          <a:prstGeom prst="rect">
            <a:avLst/>
          </a:prstGeom>
        </p:spPr>
      </p:pic>
      <p:sp>
        <p:nvSpPr>
          <p:cNvPr id="4" name="Marcador de texto 3"/>
          <p:cNvSpPr>
            <a:spLocks noGrp="1"/>
          </p:cNvSpPr>
          <p:nvPr>
            <p:ph type="body" sz="quarter" idx="13"/>
          </p:nvPr>
        </p:nvSpPr>
        <p:spPr>
          <a:xfrm>
            <a:off x="356399" y="1268412"/>
            <a:ext cx="8571600" cy="4752875"/>
          </a:xfrm>
        </p:spPr>
        <p:txBody>
          <a:bodyPr>
            <a:normAutofit fontScale="85000" lnSpcReduction="20000"/>
          </a:bodyPr>
          <a:lstStyle/>
          <a:p>
            <a:r>
              <a:rPr lang="ca-ES" sz="2600" dirty="0" smtClean="0">
                <a:solidFill>
                  <a:schemeClr val="tx2"/>
                </a:solidFill>
              </a:rPr>
              <a:t>Terminis: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ca-ES" sz="2300" u="sng" dirty="0" smtClean="0">
                <a:solidFill>
                  <a:srgbClr val="C00000"/>
                </a:solidFill>
              </a:rPr>
              <a:t>De presentació de les sol·licituds i documentació</a:t>
            </a:r>
            <a:r>
              <a:rPr lang="ca-ES" sz="2300" dirty="0" smtClean="0">
                <a:solidFill>
                  <a:srgbClr val="C00000"/>
                </a:solidFill>
              </a:rPr>
              <a:t>:  </a:t>
            </a:r>
            <a:r>
              <a:rPr lang="ca-ES" sz="2300" u="sng" dirty="0" smtClean="0">
                <a:solidFill>
                  <a:srgbClr val="C00000"/>
                </a:solidFill>
              </a:rPr>
              <a:t>un mes</a:t>
            </a:r>
            <a:r>
              <a:rPr lang="ca-ES" sz="2300" dirty="0" smtClean="0">
                <a:solidFill>
                  <a:srgbClr val="C00000"/>
                </a:solidFill>
              </a:rPr>
              <a:t>, </a:t>
            </a:r>
            <a:r>
              <a:rPr lang="ca-ES" sz="2300" b="0" dirty="0" smtClean="0">
                <a:solidFill>
                  <a:srgbClr val="C00000"/>
                </a:solidFill>
              </a:rPr>
              <a:t>a comptar des de l'endemà de la data de publicació de la convocatòria en el DOGC.</a:t>
            </a:r>
          </a:p>
          <a:p>
            <a:endParaRPr lang="ca-ES" sz="2300" dirty="0" smtClean="0">
              <a:solidFill>
                <a:srgbClr val="C0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ca-ES" sz="2300" u="sng" dirty="0" smtClean="0">
                <a:solidFill>
                  <a:srgbClr val="C00000"/>
                </a:solidFill>
              </a:rPr>
              <a:t>D’assoliment de fita i objectiu</a:t>
            </a:r>
            <a:r>
              <a:rPr lang="ca-ES" sz="2300" dirty="0" smtClean="0">
                <a:solidFill>
                  <a:srgbClr val="C00000"/>
                </a:solidFill>
              </a:rPr>
              <a:t>: </a:t>
            </a:r>
          </a:p>
          <a:p>
            <a:pPr marL="1085850" lvl="1" indent="-342900" algn="just">
              <a:buFont typeface="Wingdings" panose="05000000000000000000" pitchFamily="2" charset="2"/>
              <a:buChar char="q"/>
            </a:pPr>
            <a:r>
              <a:rPr lang="ca-ES" sz="2300" b="1" dirty="0" smtClean="0">
                <a:solidFill>
                  <a:srgbClr val="C00000"/>
                </a:solidFill>
              </a:rPr>
              <a:t>Fita:</a:t>
            </a:r>
            <a:r>
              <a:rPr lang="ca-ES" sz="2300" dirty="0" smtClean="0">
                <a:solidFill>
                  <a:srgbClr val="C00000"/>
                </a:solidFill>
              </a:rPr>
              <a:t> hi ha una única fita final a complir necessàriament i és que</a:t>
            </a:r>
            <a:r>
              <a:rPr lang="ca-ES" sz="2300" b="1" dirty="0" smtClean="0">
                <a:solidFill>
                  <a:srgbClr val="C00000"/>
                </a:solidFill>
              </a:rPr>
              <a:t> </a:t>
            </a:r>
            <a:r>
              <a:rPr lang="ca-ES" sz="2300" b="1" dirty="0">
                <a:solidFill>
                  <a:srgbClr val="C00000"/>
                </a:solidFill>
              </a:rPr>
              <a:t>tot el projecte </a:t>
            </a:r>
            <a:r>
              <a:rPr lang="ca-ES" sz="2300" b="1" dirty="0" smtClean="0">
                <a:solidFill>
                  <a:srgbClr val="C00000"/>
                </a:solidFill>
              </a:rPr>
              <a:t>ha d’estar executat </a:t>
            </a:r>
            <a:r>
              <a:rPr lang="ca-ES" sz="2300" b="1" dirty="0">
                <a:solidFill>
                  <a:srgbClr val="C00000"/>
                </a:solidFill>
              </a:rPr>
              <a:t>amb l’acta de recepció definitiva i lliurat a l’ús públic</a:t>
            </a:r>
            <a:r>
              <a:rPr lang="ca-ES" sz="2300" dirty="0">
                <a:solidFill>
                  <a:srgbClr val="C00000"/>
                </a:solidFill>
              </a:rPr>
              <a:t> com a màxim </a:t>
            </a:r>
            <a:r>
              <a:rPr lang="ca-ES" sz="2300" b="1" dirty="0">
                <a:solidFill>
                  <a:srgbClr val="C00000"/>
                </a:solidFill>
              </a:rPr>
              <a:t>el 30 de setembre de 2025</a:t>
            </a:r>
            <a:r>
              <a:rPr lang="ca-ES" sz="2300" dirty="0">
                <a:solidFill>
                  <a:srgbClr val="C00000"/>
                </a:solidFill>
              </a:rPr>
              <a:t>. (</a:t>
            </a:r>
            <a:r>
              <a:rPr lang="ca-ES" sz="2300" dirty="0" smtClean="0">
                <a:solidFill>
                  <a:srgbClr val="C00000"/>
                </a:solidFill>
              </a:rPr>
              <a:t>Fita 426 de l’Addenda del PRTR).</a:t>
            </a:r>
          </a:p>
          <a:p>
            <a:pPr marL="1085850" lvl="1" indent="-342900" algn="just">
              <a:buFont typeface="Wingdings" panose="05000000000000000000" pitchFamily="2" charset="2"/>
              <a:buChar char="q"/>
            </a:pPr>
            <a:r>
              <a:rPr lang="ca-ES" sz="2300" b="1" dirty="0">
                <a:solidFill>
                  <a:srgbClr val="C00000"/>
                </a:solidFill>
              </a:rPr>
              <a:t>Objectiu: </a:t>
            </a:r>
            <a:r>
              <a:rPr lang="ca-ES" sz="2300" dirty="0">
                <a:solidFill>
                  <a:srgbClr val="C00000"/>
                </a:solidFill>
              </a:rPr>
              <a:t>Posada en funcionament d’eines o infraestructures renovades per millorar el coneixement i l’ús dels recursos hídrics per implementar el registre electrònic d’aigües </a:t>
            </a:r>
            <a:endParaRPr lang="ca-ES" sz="2300" dirty="0" smtClean="0">
              <a:solidFill>
                <a:srgbClr val="C00000"/>
              </a:solidFill>
            </a:endParaRPr>
          </a:p>
          <a:p>
            <a:pPr lvl="1" indent="0" algn="just">
              <a:buNone/>
            </a:pPr>
            <a:endParaRPr lang="ca-ES" sz="2300" dirty="0" smtClean="0">
              <a:solidFill>
                <a:srgbClr val="C0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ca-ES" sz="2300" u="sng" dirty="0" smtClean="0">
                <a:solidFill>
                  <a:srgbClr val="C00000"/>
                </a:solidFill>
              </a:rPr>
              <a:t>De justificació</a:t>
            </a:r>
            <a:r>
              <a:rPr lang="ca-ES" sz="2300" dirty="0" smtClean="0">
                <a:solidFill>
                  <a:srgbClr val="C00000"/>
                </a:solidFill>
              </a:rPr>
              <a:t>: </a:t>
            </a:r>
            <a:r>
              <a:rPr lang="ca-ES" sz="2300" b="0" dirty="0" smtClean="0">
                <a:solidFill>
                  <a:srgbClr val="C00000"/>
                </a:solidFill>
              </a:rPr>
              <a:t>tres mesos a partir de la data límit d’execució.</a:t>
            </a:r>
          </a:p>
          <a:p>
            <a:r>
              <a:rPr lang="ca-ES" sz="2100" dirty="0">
                <a:solidFill>
                  <a:srgbClr val="C00000"/>
                </a:solidFill>
              </a:rPr>
              <a:t>	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2BFD91D5-CF26-41F5-8442-F85411ECF362}" type="slidenum">
              <a:rPr lang="ca-ES" altLang="ca-ES" smtClean="0"/>
              <a:pPr/>
              <a:t>15</a:t>
            </a:fld>
            <a:endParaRPr lang="ca-ES" altLang="ca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6136" y="6148754"/>
            <a:ext cx="2377646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10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1800" dirty="0">
                <a:solidFill>
                  <a:srgbClr val="1F497D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6400" y="1696812"/>
            <a:ext cx="8464072" cy="4396483"/>
          </a:xfrm>
        </p:spPr>
        <p:txBody>
          <a:bodyPr/>
          <a:lstStyle/>
          <a:p>
            <a:pPr marL="342900" indent="-342900" algn="just">
              <a:buAutoNum type="arabicPeriod"/>
            </a:pPr>
            <a:r>
              <a:rPr lang="ca-ES" b="1" u="sng" dirty="0" smtClean="0">
                <a:solidFill>
                  <a:srgbClr val="C00000"/>
                </a:solidFill>
              </a:rPr>
              <a:t>Formulari</a:t>
            </a:r>
            <a:r>
              <a:rPr lang="ca-ES" dirty="0" smtClean="0">
                <a:solidFill>
                  <a:srgbClr val="C00000"/>
                </a:solidFill>
              </a:rPr>
              <a:t> tipus de sol·licitud (a la plataforma EACAT), signada pel representant de l’ens, que </a:t>
            </a:r>
            <a:r>
              <a:rPr lang="ca-ES" b="1" u="sng" dirty="0" smtClean="0">
                <a:solidFill>
                  <a:srgbClr val="C00000"/>
                </a:solidFill>
              </a:rPr>
              <a:t>conté declaració responsable</a:t>
            </a:r>
            <a:r>
              <a:rPr lang="ca-ES" u="sng" dirty="0" smtClean="0">
                <a:solidFill>
                  <a:srgbClr val="C00000"/>
                </a:solidFill>
              </a:rPr>
              <a:t> </a:t>
            </a:r>
            <a:r>
              <a:rPr lang="ca-ES" b="1" u="sng" dirty="0" smtClean="0">
                <a:solidFill>
                  <a:srgbClr val="C00000"/>
                </a:solidFill>
              </a:rPr>
              <a:t>sobre</a:t>
            </a:r>
            <a:r>
              <a:rPr lang="ca-ES" dirty="0" smtClean="0">
                <a:solidFill>
                  <a:srgbClr val="C00000"/>
                </a:solidFill>
              </a:rPr>
              <a:t>: </a:t>
            </a:r>
          </a:p>
          <a:p>
            <a:pPr marL="457200" lvl="1" indent="0" algn="just">
              <a:buNone/>
            </a:pPr>
            <a:r>
              <a:rPr lang="ca-ES" dirty="0" smtClean="0">
                <a:solidFill>
                  <a:srgbClr val="C00000"/>
                </a:solidFill>
              </a:rPr>
              <a:t>1.1 Si es rep o no altre finançament.</a:t>
            </a:r>
          </a:p>
          <a:p>
            <a:pPr marL="457200" lvl="1" indent="0" algn="just">
              <a:buNone/>
            </a:pPr>
            <a:r>
              <a:rPr lang="ca-ES" dirty="0" smtClean="0">
                <a:solidFill>
                  <a:srgbClr val="C00000"/>
                </a:solidFill>
              </a:rPr>
              <a:t>1.2 Si es compleix amb els requisits demanats a les bases per ser beneficiari.</a:t>
            </a:r>
          </a:p>
          <a:p>
            <a:pPr marL="457200" lvl="1" indent="0" algn="just">
              <a:buNone/>
            </a:pPr>
            <a:r>
              <a:rPr lang="ca-ES" dirty="0" smtClean="0">
                <a:solidFill>
                  <a:srgbClr val="C00000"/>
                </a:solidFill>
              </a:rPr>
              <a:t>1.3 Si està al corrent amb les obligacions tributàries i de la Seguretat Social.</a:t>
            </a:r>
          </a:p>
          <a:p>
            <a:pPr marL="457200" lvl="1" indent="0" algn="just">
              <a:buNone/>
            </a:pPr>
            <a:r>
              <a:rPr lang="ca-ES" dirty="0" smtClean="0">
                <a:solidFill>
                  <a:srgbClr val="C00000"/>
                </a:solidFill>
              </a:rPr>
              <a:t>1.4 Si es compleix amb la Llei 17/2015, d’igualtat d’homes i dones.</a:t>
            </a:r>
          </a:p>
          <a:p>
            <a:pPr marL="457200" lvl="1" indent="0" algn="just">
              <a:buNone/>
            </a:pPr>
            <a:r>
              <a:rPr lang="ca-ES" dirty="0" smtClean="0">
                <a:solidFill>
                  <a:srgbClr val="C00000"/>
                </a:solidFill>
              </a:rPr>
              <a:t>1.5 Si es compleix amb el codi ètic segons l’Acord de Govern </a:t>
            </a:r>
            <a:r>
              <a:rPr lang="es-ES" dirty="0" smtClean="0">
                <a:solidFill>
                  <a:srgbClr val="C00000"/>
                </a:solidFill>
              </a:rPr>
              <a:t>85/2016</a:t>
            </a:r>
            <a:r>
              <a:rPr lang="es-ES" dirty="0">
                <a:solidFill>
                  <a:srgbClr val="C00000"/>
                </a:solidFill>
              </a:rPr>
              <a:t>, de 28 de </a:t>
            </a:r>
            <a:r>
              <a:rPr lang="ca-ES" dirty="0" smtClean="0">
                <a:solidFill>
                  <a:srgbClr val="C00000"/>
                </a:solidFill>
              </a:rPr>
              <a:t>juny.</a:t>
            </a:r>
            <a:r>
              <a:rPr lang="es-ES" dirty="0" smtClean="0">
                <a:solidFill>
                  <a:srgbClr val="C00000"/>
                </a:solidFill>
              </a:rPr>
              <a:t> </a:t>
            </a:r>
            <a:endParaRPr lang="ca-ES" dirty="0" smtClean="0">
              <a:solidFill>
                <a:srgbClr val="C00000"/>
              </a:solidFill>
            </a:endParaRPr>
          </a:p>
          <a:p>
            <a:pPr marL="342900" indent="-342900" algn="just">
              <a:buAutoNum type="arabicPeriod"/>
            </a:pPr>
            <a:r>
              <a:rPr lang="ca-ES" b="1" u="sng" dirty="0" smtClean="0">
                <a:solidFill>
                  <a:srgbClr val="C00000"/>
                </a:solidFill>
              </a:rPr>
              <a:t>Documentació tècnica </a:t>
            </a:r>
            <a:r>
              <a:rPr lang="ca-ES" dirty="0" smtClean="0">
                <a:solidFill>
                  <a:srgbClr val="C00000"/>
                </a:solidFill>
              </a:rPr>
              <a:t>suficient que defineixi l’actuació </a:t>
            </a:r>
            <a:r>
              <a:rPr lang="ca-ES" u="sng" dirty="0" smtClean="0">
                <a:solidFill>
                  <a:srgbClr val="C00000"/>
                </a:solidFill>
              </a:rPr>
              <a:t>signada electrònicament per un tècnic competent</a:t>
            </a:r>
            <a:r>
              <a:rPr lang="ca-ES" dirty="0" smtClean="0">
                <a:solidFill>
                  <a:srgbClr val="C00000"/>
                </a:solidFill>
              </a:rPr>
              <a:t>, i que com a mínim ha de contenir:</a:t>
            </a:r>
          </a:p>
          <a:p>
            <a:pPr marL="457200" lvl="1" indent="0" algn="just">
              <a:buNone/>
            </a:pPr>
            <a:r>
              <a:rPr lang="ca-ES" dirty="0" smtClean="0">
                <a:solidFill>
                  <a:srgbClr val="C00000"/>
                </a:solidFill>
              </a:rPr>
              <a:t>2.1 </a:t>
            </a:r>
            <a:r>
              <a:rPr lang="ca-ES" b="1" u="sng" dirty="0" smtClean="0">
                <a:solidFill>
                  <a:srgbClr val="C00000"/>
                </a:solidFill>
              </a:rPr>
              <a:t>Memòria</a:t>
            </a:r>
            <a:r>
              <a:rPr lang="ca-ES" dirty="0" smtClean="0">
                <a:solidFill>
                  <a:srgbClr val="C00000"/>
                </a:solidFill>
              </a:rPr>
              <a:t>, antecedents, objecte (problema que cal resoldre), </a:t>
            </a:r>
            <a:r>
              <a:rPr lang="ca-ES" b="1" dirty="0" smtClean="0">
                <a:solidFill>
                  <a:srgbClr val="C00000"/>
                </a:solidFill>
              </a:rPr>
              <a:t>cronograma</a:t>
            </a:r>
            <a:r>
              <a:rPr lang="ca-ES" dirty="0" smtClean="0">
                <a:solidFill>
                  <a:srgbClr val="C00000"/>
                </a:solidFill>
              </a:rPr>
              <a:t>, </a:t>
            </a:r>
            <a:r>
              <a:rPr lang="ca-ES" b="1" dirty="0" smtClean="0">
                <a:solidFill>
                  <a:srgbClr val="C00000"/>
                </a:solidFill>
              </a:rPr>
              <a:t>compliment de fita </a:t>
            </a:r>
            <a:r>
              <a:rPr lang="ca-ES" dirty="0" smtClean="0">
                <a:solidFill>
                  <a:srgbClr val="C00000"/>
                </a:solidFill>
              </a:rPr>
              <a:t>i </a:t>
            </a:r>
            <a:r>
              <a:rPr lang="ca-ES" b="1" dirty="0" smtClean="0">
                <a:solidFill>
                  <a:srgbClr val="C00000"/>
                </a:solidFill>
              </a:rPr>
              <a:t>permisos</a:t>
            </a:r>
            <a:r>
              <a:rPr lang="ca-ES" dirty="0" smtClean="0">
                <a:solidFill>
                  <a:srgbClr val="C00000"/>
                </a:solidFill>
              </a:rPr>
              <a:t> necessaris, </a:t>
            </a:r>
            <a:r>
              <a:rPr lang="ca-ES" b="1" dirty="0" smtClean="0">
                <a:solidFill>
                  <a:srgbClr val="C00000"/>
                </a:solidFill>
              </a:rPr>
              <a:t>justificació de la viabilitat tècnica </a:t>
            </a:r>
            <a:r>
              <a:rPr lang="ca-ES" dirty="0" smtClean="0">
                <a:solidFill>
                  <a:srgbClr val="C00000"/>
                </a:solidFill>
              </a:rPr>
              <a:t>(nombre de persones que es beneficiaran i d’eines o infraestructures a implantar), </a:t>
            </a:r>
            <a:r>
              <a:rPr lang="ca-ES" b="1" dirty="0" smtClean="0">
                <a:solidFill>
                  <a:srgbClr val="C00000"/>
                </a:solidFill>
              </a:rPr>
              <a:t>pressupost</a:t>
            </a:r>
            <a:r>
              <a:rPr lang="ca-ES" dirty="0" smtClean="0">
                <a:solidFill>
                  <a:srgbClr val="C00000"/>
                </a:solidFill>
              </a:rPr>
              <a:t> equilibrat.</a:t>
            </a:r>
          </a:p>
          <a:p>
            <a:pPr marL="457200" lvl="1" indent="0" algn="just">
              <a:buNone/>
            </a:pPr>
            <a:r>
              <a:rPr lang="ca-ES" dirty="0" smtClean="0">
                <a:solidFill>
                  <a:srgbClr val="C00000"/>
                </a:solidFill>
              </a:rPr>
              <a:t>2.2 </a:t>
            </a:r>
            <a:r>
              <a:rPr lang="ca-ES" b="1" dirty="0" smtClean="0">
                <a:solidFill>
                  <a:srgbClr val="C00000"/>
                </a:solidFill>
              </a:rPr>
              <a:t>Plànols</a:t>
            </a:r>
            <a:r>
              <a:rPr lang="ca-ES" dirty="0" smtClean="0">
                <a:solidFill>
                  <a:srgbClr val="C00000"/>
                </a:solidFill>
              </a:rPr>
              <a:t> de situació i generals que defineixin l’actuació o actuacions.</a:t>
            </a:r>
          </a:p>
          <a:p>
            <a:pPr marL="457200" lvl="1" indent="0" algn="just">
              <a:buNone/>
            </a:pPr>
            <a:r>
              <a:rPr lang="ca-ES" dirty="0" smtClean="0">
                <a:solidFill>
                  <a:srgbClr val="C00000"/>
                </a:solidFill>
              </a:rPr>
              <a:t>2.3 </a:t>
            </a:r>
            <a:r>
              <a:rPr lang="ca-ES" b="1" dirty="0" smtClean="0">
                <a:solidFill>
                  <a:srgbClr val="C00000"/>
                </a:solidFill>
              </a:rPr>
              <a:t>Justificació</a:t>
            </a:r>
            <a:r>
              <a:rPr lang="ca-ES" dirty="0" smtClean="0">
                <a:solidFill>
                  <a:srgbClr val="C00000"/>
                </a:solidFill>
              </a:rPr>
              <a:t> adequada del compliment dels criteris de valoració de la base 12.</a:t>
            </a:r>
          </a:p>
          <a:p>
            <a:pPr marL="800100" lvl="1" indent="-342900">
              <a:buAutoNum type="arabicPeriod"/>
            </a:pPr>
            <a:endParaRPr lang="es-ES" dirty="0"/>
          </a:p>
          <a:p>
            <a:pPr marL="800100" lvl="1" indent="-342900">
              <a:buAutoNum type="arabicPeriod"/>
            </a:pPr>
            <a:endParaRPr lang="es-ES" dirty="0" smtClean="0"/>
          </a:p>
          <a:p>
            <a:pPr marL="800100" lvl="1" indent="-342900">
              <a:buAutoNum type="arabicPeriod"/>
            </a:pPr>
            <a:endParaRPr lang="es-ES" dirty="0" smtClean="0"/>
          </a:p>
          <a:p>
            <a:pPr marL="800100" lvl="1" indent="-342900">
              <a:buAutoNum type="arabicPeriod"/>
            </a:pPr>
            <a:endParaRPr lang="ca-ES" dirty="0" smtClean="0"/>
          </a:p>
          <a:p>
            <a:pPr marL="342900" indent="-342900">
              <a:buAutoNum type="arabicPeriod"/>
            </a:pPr>
            <a:endParaRPr lang="ca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a-ES" dirty="0" smtClean="0">
                <a:solidFill>
                  <a:schemeClr val="tx2"/>
                </a:solidFill>
              </a:rPr>
              <a:t>Sol·licitud i documentació (1)  (base 10)</a:t>
            </a:r>
            <a:endParaRPr lang="ca-ES" dirty="0">
              <a:solidFill>
                <a:schemeClr val="tx2"/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2BFD91D5-CF26-41F5-8442-F85411ECF362}" type="slidenum">
              <a:rPr lang="ca-ES" altLang="ca-ES" smtClean="0"/>
              <a:pPr/>
              <a:t>16</a:t>
            </a:fld>
            <a:endParaRPr lang="ca-ES" altLang="ca-ES"/>
          </a:p>
        </p:txBody>
      </p:sp>
      <p:pic>
        <p:nvPicPr>
          <p:cNvPr id="6" name="Marcador de contenido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832466" y="6093296"/>
            <a:ext cx="1511939" cy="402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6136" y="6148754"/>
            <a:ext cx="2377646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7791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1800" dirty="0">
                <a:solidFill>
                  <a:srgbClr val="1F497D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6399" y="1750393"/>
            <a:ext cx="8464072" cy="4278148"/>
          </a:xfrm>
        </p:spPr>
        <p:txBody>
          <a:bodyPr/>
          <a:lstStyle/>
          <a:p>
            <a:pPr marL="0" indent="0" algn="just">
              <a:buNone/>
            </a:pPr>
            <a:r>
              <a:rPr lang="ca-ES" b="1" dirty="0" smtClean="0">
                <a:solidFill>
                  <a:srgbClr val="C00000"/>
                </a:solidFill>
              </a:rPr>
              <a:t>3.</a:t>
            </a:r>
            <a:r>
              <a:rPr lang="ca-ES" dirty="0">
                <a:solidFill>
                  <a:srgbClr val="C00000"/>
                </a:solidFill>
              </a:rPr>
              <a:t> </a:t>
            </a:r>
            <a:r>
              <a:rPr lang="ca-ES" b="1" u="sng" dirty="0">
                <a:solidFill>
                  <a:srgbClr val="C00000"/>
                </a:solidFill>
              </a:rPr>
              <a:t>C</a:t>
            </a:r>
            <a:r>
              <a:rPr lang="ca-ES" b="1" u="sng" dirty="0" smtClean="0">
                <a:solidFill>
                  <a:srgbClr val="C00000"/>
                </a:solidFill>
              </a:rPr>
              <a:t>ertificat </a:t>
            </a:r>
            <a:r>
              <a:rPr lang="ca-ES" b="1" u="sng" dirty="0">
                <a:solidFill>
                  <a:srgbClr val="C00000"/>
                </a:solidFill>
              </a:rPr>
              <a:t>acreditatiu </a:t>
            </a:r>
            <a:r>
              <a:rPr lang="ca-ES" dirty="0">
                <a:solidFill>
                  <a:srgbClr val="C00000"/>
                </a:solidFill>
              </a:rPr>
              <a:t>de l’acord o resolució adoptats per </a:t>
            </a:r>
            <a:r>
              <a:rPr lang="ca-ES" b="1" dirty="0">
                <a:solidFill>
                  <a:srgbClr val="C00000"/>
                </a:solidFill>
              </a:rPr>
              <a:t>l’òrgan competent </a:t>
            </a:r>
            <a:r>
              <a:rPr lang="ca-ES" dirty="0">
                <a:solidFill>
                  <a:srgbClr val="C00000"/>
                </a:solidFill>
              </a:rPr>
              <a:t>de l’ens sol·licitant </a:t>
            </a:r>
            <a:r>
              <a:rPr lang="ca-ES" b="1" u="sng" dirty="0">
                <a:solidFill>
                  <a:srgbClr val="C00000"/>
                </a:solidFill>
              </a:rPr>
              <a:t>d’aprovació de la sol·licitud de subvenció i del projecte </a:t>
            </a:r>
            <a:r>
              <a:rPr lang="ca-ES" dirty="0">
                <a:solidFill>
                  <a:srgbClr val="C00000"/>
                </a:solidFill>
              </a:rPr>
              <a:t>que </a:t>
            </a:r>
            <a:r>
              <a:rPr lang="ca-ES" dirty="0" smtClean="0">
                <a:solidFill>
                  <a:srgbClr val="C00000"/>
                </a:solidFill>
              </a:rPr>
              <a:t>l’acompanya.</a:t>
            </a:r>
          </a:p>
          <a:p>
            <a:pPr marL="0" indent="0" algn="just">
              <a:buNone/>
            </a:pPr>
            <a:r>
              <a:rPr lang="ca-ES" b="1" dirty="0" smtClean="0">
                <a:solidFill>
                  <a:srgbClr val="C00000"/>
                </a:solidFill>
              </a:rPr>
              <a:t>4. </a:t>
            </a:r>
            <a:r>
              <a:rPr lang="ca-ES" b="1" u="sng" dirty="0">
                <a:solidFill>
                  <a:srgbClr val="C00000"/>
                </a:solidFill>
              </a:rPr>
              <a:t>Certificat </a:t>
            </a:r>
            <a:r>
              <a:rPr lang="ca-ES" dirty="0">
                <a:solidFill>
                  <a:srgbClr val="C00000"/>
                </a:solidFill>
              </a:rPr>
              <a:t>de l’òrgan competent </a:t>
            </a:r>
            <a:r>
              <a:rPr lang="ca-ES" dirty="0" smtClean="0">
                <a:solidFill>
                  <a:srgbClr val="C00000"/>
                </a:solidFill>
              </a:rPr>
              <a:t>acreditatiu de </a:t>
            </a:r>
            <a:r>
              <a:rPr lang="ca-ES" dirty="0">
                <a:solidFill>
                  <a:srgbClr val="C00000"/>
                </a:solidFill>
              </a:rPr>
              <a:t>la </a:t>
            </a:r>
            <a:r>
              <a:rPr lang="ca-ES" b="1" u="sng" dirty="0">
                <a:solidFill>
                  <a:srgbClr val="C00000"/>
                </a:solidFill>
              </a:rPr>
              <a:t>disponibilitat efectiva dels terrenys o béns </a:t>
            </a:r>
            <a:r>
              <a:rPr lang="ca-ES" b="1" u="sng" dirty="0" smtClean="0">
                <a:solidFill>
                  <a:srgbClr val="C00000"/>
                </a:solidFill>
              </a:rPr>
              <a:t>immobles</a:t>
            </a:r>
            <a:r>
              <a:rPr lang="ca-ES" dirty="0" smtClean="0">
                <a:solidFill>
                  <a:srgbClr val="C0000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ca-ES" b="1" dirty="0" smtClean="0">
                <a:solidFill>
                  <a:srgbClr val="C00000"/>
                </a:solidFill>
              </a:rPr>
              <a:t>5. </a:t>
            </a:r>
            <a:r>
              <a:rPr lang="ca-ES" b="1" u="sng" dirty="0" smtClean="0">
                <a:solidFill>
                  <a:srgbClr val="C00000"/>
                </a:solidFill>
              </a:rPr>
              <a:t>Certificat d’intervenció </a:t>
            </a:r>
            <a:r>
              <a:rPr lang="ca-ES" b="1" u="sng" dirty="0" smtClean="0">
                <a:solidFill>
                  <a:srgbClr val="C00000"/>
                </a:solidFill>
              </a:rPr>
              <a:t>d’existència de crèdit per donar compliment a la finalitat i objectiu </a:t>
            </a:r>
            <a:r>
              <a:rPr lang="ca-ES" b="1" u="sng" smtClean="0">
                <a:solidFill>
                  <a:srgbClr val="C00000"/>
                </a:solidFill>
              </a:rPr>
              <a:t>del projecte.</a:t>
            </a:r>
            <a:endParaRPr lang="ca-ES" b="1" u="sng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ca-ES" b="1" dirty="0" smtClean="0">
                <a:solidFill>
                  <a:srgbClr val="C00000"/>
                </a:solidFill>
              </a:rPr>
              <a:t>6. </a:t>
            </a:r>
            <a:r>
              <a:rPr lang="ca-ES" b="1" u="sng" dirty="0" smtClean="0">
                <a:solidFill>
                  <a:srgbClr val="C00000"/>
                </a:solidFill>
              </a:rPr>
              <a:t>Declaracions específiques fons MRR</a:t>
            </a:r>
            <a:r>
              <a:rPr lang="ca-ES" b="1" dirty="0" smtClean="0">
                <a:solidFill>
                  <a:srgbClr val="C00000"/>
                </a:solidFill>
              </a:rPr>
              <a:t>:</a:t>
            </a:r>
          </a:p>
          <a:p>
            <a:pPr marL="0" indent="0" algn="just">
              <a:buNone/>
            </a:pPr>
            <a:r>
              <a:rPr lang="ca-ES" b="1" dirty="0">
                <a:solidFill>
                  <a:srgbClr val="C00000"/>
                </a:solidFill>
              </a:rPr>
              <a:t>6</a:t>
            </a:r>
            <a:r>
              <a:rPr lang="ca-ES" b="1" dirty="0" smtClean="0">
                <a:solidFill>
                  <a:srgbClr val="C00000"/>
                </a:solidFill>
              </a:rPr>
              <a:t>.1 </a:t>
            </a:r>
            <a:r>
              <a:rPr lang="ca-ES" b="1" u="sng" dirty="0">
                <a:solidFill>
                  <a:srgbClr val="C00000"/>
                </a:solidFill>
              </a:rPr>
              <a:t>D</a:t>
            </a:r>
            <a:r>
              <a:rPr lang="ca-ES" b="1" u="sng" dirty="0" smtClean="0">
                <a:solidFill>
                  <a:srgbClr val="C00000"/>
                </a:solidFill>
              </a:rPr>
              <a:t>eclaració </a:t>
            </a:r>
            <a:r>
              <a:rPr lang="ca-ES" u="sng" dirty="0">
                <a:solidFill>
                  <a:srgbClr val="C00000"/>
                </a:solidFill>
              </a:rPr>
              <a:t>r</a:t>
            </a:r>
            <a:r>
              <a:rPr lang="ca-ES" dirty="0">
                <a:solidFill>
                  <a:srgbClr val="C00000"/>
                </a:solidFill>
              </a:rPr>
              <a:t>esponsable relativa al compromís de </a:t>
            </a:r>
            <a:r>
              <a:rPr lang="ca-ES" b="1" dirty="0">
                <a:solidFill>
                  <a:srgbClr val="C00000"/>
                </a:solidFill>
              </a:rPr>
              <a:t>complir els principis transversals del </a:t>
            </a:r>
            <a:r>
              <a:rPr lang="ca-ES" b="1" dirty="0" smtClean="0">
                <a:solidFill>
                  <a:srgbClr val="C00000"/>
                </a:solidFill>
              </a:rPr>
              <a:t>PRTR </a:t>
            </a:r>
            <a:r>
              <a:rPr lang="ca-ES" dirty="0" smtClean="0">
                <a:solidFill>
                  <a:srgbClr val="C00000"/>
                </a:solidFill>
              </a:rPr>
              <a:t>(Model EACAT</a:t>
            </a:r>
            <a:r>
              <a:rPr lang="ca-ES" b="1" dirty="0" smtClean="0">
                <a:solidFill>
                  <a:srgbClr val="C00000"/>
                </a:solidFill>
              </a:rPr>
              <a:t>):</a:t>
            </a:r>
          </a:p>
          <a:p>
            <a:pPr algn="just">
              <a:buFontTx/>
              <a:buChar char="-"/>
            </a:pPr>
            <a:r>
              <a:rPr lang="ca-ES" sz="1600" u="sng" dirty="0">
                <a:solidFill>
                  <a:srgbClr val="C00000"/>
                </a:solidFill>
              </a:rPr>
              <a:t>D</a:t>
            </a:r>
            <a:r>
              <a:rPr lang="ca-ES" sz="1600" u="sng" dirty="0" smtClean="0">
                <a:solidFill>
                  <a:srgbClr val="C00000"/>
                </a:solidFill>
              </a:rPr>
              <a:t>’impulsar </a:t>
            </a:r>
            <a:r>
              <a:rPr lang="ca-ES" sz="1600" u="sng" dirty="0">
                <a:solidFill>
                  <a:srgbClr val="C00000"/>
                </a:solidFill>
              </a:rPr>
              <a:t>l’execució posterior del </a:t>
            </a:r>
            <a:r>
              <a:rPr lang="ca-ES" sz="1600" u="sng" dirty="0" smtClean="0">
                <a:solidFill>
                  <a:srgbClr val="C00000"/>
                </a:solidFill>
              </a:rPr>
              <a:t>projecte </a:t>
            </a:r>
            <a:r>
              <a:rPr lang="ca-ES" sz="1600" dirty="0" smtClean="0">
                <a:solidFill>
                  <a:srgbClr val="C00000"/>
                </a:solidFill>
              </a:rPr>
              <a:t>i complir </a:t>
            </a:r>
            <a:r>
              <a:rPr lang="ca-ES" sz="1600" dirty="0">
                <a:solidFill>
                  <a:srgbClr val="C00000"/>
                </a:solidFill>
              </a:rPr>
              <a:t>totes les obligacions que estableixen aquestes bases </a:t>
            </a:r>
            <a:r>
              <a:rPr lang="ca-ES" sz="1600" dirty="0" smtClean="0">
                <a:solidFill>
                  <a:srgbClr val="C00000"/>
                </a:solidFill>
              </a:rPr>
              <a:t>reguladores</a:t>
            </a:r>
            <a:r>
              <a:rPr lang="ca-ES" sz="1600" dirty="0">
                <a:solidFill>
                  <a:srgbClr val="C00000"/>
                </a:solidFill>
              </a:rPr>
              <a:t>.</a:t>
            </a:r>
            <a:endParaRPr lang="ca-ES" sz="1600" dirty="0" smtClean="0">
              <a:solidFill>
                <a:srgbClr val="C00000"/>
              </a:solidFill>
            </a:endParaRPr>
          </a:p>
          <a:p>
            <a:pPr algn="just">
              <a:buFontTx/>
              <a:buChar char="-"/>
            </a:pPr>
            <a:r>
              <a:rPr lang="ca-ES" sz="1600" u="sng" dirty="0">
                <a:solidFill>
                  <a:srgbClr val="C00000"/>
                </a:solidFill>
              </a:rPr>
              <a:t>D</a:t>
            </a:r>
            <a:r>
              <a:rPr lang="ca-ES" sz="1600" u="sng" dirty="0" smtClean="0">
                <a:solidFill>
                  <a:srgbClr val="C00000"/>
                </a:solidFill>
              </a:rPr>
              <a:t>’adoptar</a:t>
            </a:r>
            <a:r>
              <a:rPr lang="ca-ES" sz="1600" dirty="0" smtClean="0">
                <a:solidFill>
                  <a:srgbClr val="C00000"/>
                </a:solidFill>
              </a:rPr>
              <a:t> </a:t>
            </a:r>
            <a:r>
              <a:rPr lang="ca-ES" sz="1600" dirty="0">
                <a:solidFill>
                  <a:srgbClr val="C00000"/>
                </a:solidFill>
              </a:rPr>
              <a:t>al llarg de tot el procediment </a:t>
            </a:r>
            <a:r>
              <a:rPr lang="ca-ES" sz="1600" u="sng" dirty="0">
                <a:solidFill>
                  <a:srgbClr val="C00000"/>
                </a:solidFill>
              </a:rPr>
              <a:t>mesures</a:t>
            </a:r>
            <a:r>
              <a:rPr lang="ca-ES" sz="1600" dirty="0">
                <a:solidFill>
                  <a:srgbClr val="C00000"/>
                </a:solidFill>
              </a:rPr>
              <a:t> eficaces i proporcionades per </a:t>
            </a:r>
            <a:r>
              <a:rPr lang="ca-ES" sz="1600" u="sng" dirty="0">
                <a:solidFill>
                  <a:srgbClr val="C00000"/>
                </a:solidFill>
              </a:rPr>
              <a:t>evitar el frau, la corrupció, el conflicte d’interessos o el doble </a:t>
            </a:r>
            <a:r>
              <a:rPr lang="ca-ES" sz="1600" u="sng" dirty="0" smtClean="0">
                <a:solidFill>
                  <a:srgbClr val="C00000"/>
                </a:solidFill>
              </a:rPr>
              <a:t>finançament</a:t>
            </a:r>
            <a:r>
              <a:rPr lang="ca-ES" sz="1600" dirty="0" smtClean="0">
                <a:solidFill>
                  <a:srgbClr val="C00000"/>
                </a:solidFill>
              </a:rPr>
              <a:t>. Els ens locals beneficiaris han </a:t>
            </a:r>
            <a:r>
              <a:rPr lang="ca-ES" sz="1600" u="sng" dirty="0" smtClean="0">
                <a:solidFill>
                  <a:srgbClr val="C00000"/>
                </a:solidFill>
              </a:rPr>
              <a:t>d’aprovar i implementar un Pla de Mesures Antifrau en un termini màxim de 90 dies</a:t>
            </a:r>
            <a:r>
              <a:rPr lang="ca-ES" sz="1600" dirty="0" smtClean="0">
                <a:solidFill>
                  <a:srgbClr val="C00000"/>
                </a:solidFill>
              </a:rPr>
              <a:t> després de notificada la </a:t>
            </a:r>
            <a:r>
              <a:rPr lang="ca-ES" dirty="0" smtClean="0">
                <a:solidFill>
                  <a:srgbClr val="C00000"/>
                </a:solidFill>
              </a:rPr>
              <a:t>concessió (</a:t>
            </a:r>
            <a:r>
              <a:rPr lang="ca-ES" sz="1200" dirty="0" smtClean="0">
                <a:solidFill>
                  <a:srgbClr val="C00000"/>
                </a:solidFill>
              </a:rPr>
              <a:t>art. 6.5.a Ordre HFP/1030/2021</a:t>
            </a:r>
            <a:r>
              <a:rPr lang="ca-ES" dirty="0" smtClean="0">
                <a:solidFill>
                  <a:srgbClr val="C00000"/>
                </a:solidFill>
              </a:rPr>
              <a:t>).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a-ES" dirty="0">
                <a:solidFill>
                  <a:schemeClr val="tx2"/>
                </a:solidFill>
              </a:rPr>
              <a:t>Sol·licitud i documentació </a:t>
            </a:r>
            <a:r>
              <a:rPr lang="ca-ES" dirty="0" smtClean="0">
                <a:solidFill>
                  <a:schemeClr val="tx2"/>
                </a:solidFill>
              </a:rPr>
              <a:t>(2)  </a:t>
            </a:r>
            <a:r>
              <a:rPr lang="ca-ES" dirty="0">
                <a:solidFill>
                  <a:schemeClr val="tx2"/>
                </a:solidFill>
              </a:rPr>
              <a:t>(base 10)</a:t>
            </a:r>
          </a:p>
          <a:p>
            <a:endParaRPr lang="ca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2BFD91D5-CF26-41F5-8442-F85411ECF362}" type="slidenum">
              <a:rPr lang="ca-ES" altLang="ca-ES" smtClean="0"/>
              <a:pPr/>
              <a:t>17</a:t>
            </a:fld>
            <a:endParaRPr lang="ca-ES" altLang="ca-ES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5976" y="6149969"/>
            <a:ext cx="1511939" cy="402371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0152" y="6181342"/>
            <a:ext cx="2377646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287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1800" dirty="0">
                <a:solidFill>
                  <a:srgbClr val="1F497D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3927" y="1988840"/>
            <a:ext cx="8464072" cy="4104456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ca-ES" sz="1600" u="sng" dirty="0" smtClean="0">
                <a:solidFill>
                  <a:srgbClr val="C00000"/>
                </a:solidFill>
              </a:rPr>
              <a:t>D’anar </a:t>
            </a:r>
            <a:r>
              <a:rPr lang="ca-ES" sz="1600" u="sng" dirty="0">
                <a:solidFill>
                  <a:srgbClr val="C00000"/>
                </a:solidFill>
              </a:rPr>
              <a:t>subministrant dades </a:t>
            </a:r>
            <a:r>
              <a:rPr lang="ca-ES" sz="1600" dirty="0">
                <a:solidFill>
                  <a:srgbClr val="C00000"/>
                </a:solidFill>
              </a:rPr>
              <a:t>sobre </a:t>
            </a:r>
            <a:r>
              <a:rPr lang="ca-ES" sz="1600" u="sng" dirty="0">
                <a:solidFill>
                  <a:srgbClr val="C00000"/>
                </a:solidFill>
              </a:rPr>
              <a:t>l’execució del projecte</a:t>
            </a:r>
            <a:r>
              <a:rPr lang="ca-ES" sz="1600" dirty="0">
                <a:solidFill>
                  <a:srgbClr val="C00000"/>
                </a:solidFill>
              </a:rPr>
              <a:t>, </a:t>
            </a:r>
            <a:r>
              <a:rPr lang="ca-ES" sz="1600" u="sng" dirty="0">
                <a:solidFill>
                  <a:srgbClr val="C00000"/>
                </a:solidFill>
              </a:rPr>
              <a:t>compliment </a:t>
            </a:r>
            <a:r>
              <a:rPr lang="ca-ES" sz="1600" dirty="0">
                <a:solidFill>
                  <a:srgbClr val="C00000"/>
                </a:solidFill>
              </a:rPr>
              <a:t>dels </a:t>
            </a:r>
            <a:r>
              <a:rPr lang="ca-ES" sz="1600" u="sng" dirty="0">
                <a:solidFill>
                  <a:srgbClr val="C00000"/>
                </a:solidFill>
              </a:rPr>
              <a:t>principis transversals del PRTR</a:t>
            </a:r>
            <a:r>
              <a:rPr lang="ca-ES" sz="1600" dirty="0" smtClean="0">
                <a:solidFill>
                  <a:srgbClr val="C00000"/>
                </a:solidFill>
              </a:rPr>
              <a:t>. ( </a:t>
            </a:r>
            <a:r>
              <a:rPr lang="ca-ES" sz="1600" b="1" dirty="0" smtClean="0">
                <a:solidFill>
                  <a:srgbClr val="C00000"/>
                </a:solidFill>
              </a:rPr>
              <a:t>Sistema d’informació </a:t>
            </a:r>
            <a:r>
              <a:rPr lang="ca-ES" sz="1600" b="1" dirty="0" err="1" smtClean="0">
                <a:solidFill>
                  <a:srgbClr val="C00000"/>
                </a:solidFill>
              </a:rPr>
              <a:t>CoFFEE</a:t>
            </a:r>
            <a:r>
              <a:rPr lang="ca-ES" sz="1600" b="1" dirty="0" smtClean="0">
                <a:solidFill>
                  <a:srgbClr val="C00000"/>
                </a:solidFill>
              </a:rPr>
              <a:t> - MRR</a:t>
            </a:r>
            <a:r>
              <a:rPr lang="ca-ES" sz="1600" dirty="0" smtClean="0">
                <a:solidFill>
                  <a:srgbClr val="C00000"/>
                </a:solidFill>
              </a:rPr>
              <a:t>)</a:t>
            </a:r>
            <a:endParaRPr lang="ca-ES" sz="1600" dirty="0">
              <a:solidFill>
                <a:srgbClr val="C00000"/>
              </a:solidFill>
            </a:endParaRPr>
          </a:p>
          <a:p>
            <a:pPr algn="just">
              <a:buFontTx/>
              <a:buChar char="-"/>
            </a:pPr>
            <a:r>
              <a:rPr lang="ca-ES" sz="1600" u="sng" dirty="0">
                <a:solidFill>
                  <a:srgbClr val="C00000"/>
                </a:solidFill>
              </a:rPr>
              <a:t>Garantir</a:t>
            </a:r>
            <a:r>
              <a:rPr lang="ca-ES" sz="1600" dirty="0">
                <a:solidFill>
                  <a:srgbClr val="C00000"/>
                </a:solidFill>
              </a:rPr>
              <a:t> la plena </a:t>
            </a:r>
            <a:r>
              <a:rPr lang="ca-ES" sz="1600" u="sng" dirty="0">
                <a:solidFill>
                  <a:srgbClr val="C00000"/>
                </a:solidFill>
              </a:rPr>
              <a:t>identificació</a:t>
            </a:r>
            <a:r>
              <a:rPr lang="ca-ES" sz="1600" dirty="0">
                <a:solidFill>
                  <a:srgbClr val="C00000"/>
                </a:solidFill>
              </a:rPr>
              <a:t> dels </a:t>
            </a:r>
            <a:r>
              <a:rPr lang="ca-ES" sz="1600" u="sng" dirty="0">
                <a:solidFill>
                  <a:srgbClr val="C00000"/>
                </a:solidFill>
              </a:rPr>
              <a:t>contractistes</a:t>
            </a:r>
            <a:r>
              <a:rPr lang="ca-ES" sz="1600" dirty="0">
                <a:solidFill>
                  <a:srgbClr val="C00000"/>
                </a:solidFill>
              </a:rPr>
              <a:t> i </a:t>
            </a:r>
            <a:r>
              <a:rPr lang="ca-ES" sz="1600" u="sng" dirty="0" err="1" smtClean="0">
                <a:solidFill>
                  <a:srgbClr val="C00000"/>
                </a:solidFill>
              </a:rPr>
              <a:t>subcontractistes</a:t>
            </a:r>
            <a:r>
              <a:rPr lang="fr-FR" sz="1200" u="sng" dirty="0" smtClean="0">
                <a:solidFill>
                  <a:srgbClr val="C00000"/>
                </a:solidFill>
              </a:rPr>
              <a:t>, (</a:t>
            </a:r>
            <a:r>
              <a:rPr lang="fr-FR" sz="1200" u="sng" dirty="0">
                <a:solidFill>
                  <a:srgbClr val="C00000"/>
                </a:solidFill>
              </a:rPr>
              <a:t>article 10 de l’Ordre HF</a:t>
            </a:r>
            <a:r>
              <a:rPr lang="ca-ES" sz="1200" dirty="0" smtClean="0">
                <a:solidFill>
                  <a:srgbClr val="C00000"/>
                </a:solidFill>
              </a:rPr>
              <a:t>P/1031/2021</a:t>
            </a:r>
            <a:r>
              <a:rPr lang="ca-ES" sz="1200" dirty="0">
                <a:solidFill>
                  <a:srgbClr val="C00000"/>
                </a:solidFill>
              </a:rPr>
              <a:t>, de 29 de setembre, i article 8.2 de l’Ordre HFP/1030/2021, de 29 de </a:t>
            </a:r>
            <a:r>
              <a:rPr lang="ca-ES" sz="1200" dirty="0" smtClean="0">
                <a:solidFill>
                  <a:srgbClr val="C00000"/>
                </a:solidFill>
              </a:rPr>
              <a:t>setembre).</a:t>
            </a:r>
          </a:p>
          <a:p>
            <a:pPr marL="0" indent="0" algn="just">
              <a:buNone/>
            </a:pPr>
            <a:r>
              <a:rPr lang="ca-ES" b="1" dirty="0">
                <a:solidFill>
                  <a:srgbClr val="C00000"/>
                </a:solidFill>
              </a:rPr>
              <a:t>6</a:t>
            </a:r>
            <a:r>
              <a:rPr lang="ca-ES" b="1" dirty="0" smtClean="0">
                <a:solidFill>
                  <a:srgbClr val="C00000"/>
                </a:solidFill>
              </a:rPr>
              <a:t>.2</a:t>
            </a:r>
            <a:r>
              <a:rPr lang="ca-ES" dirty="0" smtClean="0">
                <a:solidFill>
                  <a:srgbClr val="C00000"/>
                </a:solidFill>
              </a:rPr>
              <a:t> </a:t>
            </a:r>
            <a:r>
              <a:rPr lang="ca-ES" b="1" dirty="0">
                <a:solidFill>
                  <a:srgbClr val="C00000"/>
                </a:solidFill>
              </a:rPr>
              <a:t>D</a:t>
            </a:r>
            <a:r>
              <a:rPr lang="ca-ES" b="1" dirty="0" smtClean="0">
                <a:solidFill>
                  <a:srgbClr val="C00000"/>
                </a:solidFill>
              </a:rPr>
              <a:t>eclaració</a:t>
            </a:r>
            <a:r>
              <a:rPr lang="ca-ES" dirty="0" smtClean="0">
                <a:solidFill>
                  <a:srgbClr val="C00000"/>
                </a:solidFill>
              </a:rPr>
              <a:t> </a:t>
            </a:r>
            <a:r>
              <a:rPr lang="ca-ES" dirty="0">
                <a:solidFill>
                  <a:srgbClr val="C00000"/>
                </a:solidFill>
              </a:rPr>
              <a:t>d’adequació al principi de </a:t>
            </a:r>
            <a:r>
              <a:rPr lang="ca-ES" b="1" dirty="0">
                <a:solidFill>
                  <a:srgbClr val="C00000"/>
                </a:solidFill>
              </a:rPr>
              <a:t>no causar un perjudici significatiu </a:t>
            </a:r>
            <a:r>
              <a:rPr lang="ca-ES" dirty="0">
                <a:solidFill>
                  <a:srgbClr val="C00000"/>
                </a:solidFill>
              </a:rPr>
              <a:t>al </a:t>
            </a:r>
            <a:r>
              <a:rPr lang="ca-ES" b="1" dirty="0">
                <a:solidFill>
                  <a:srgbClr val="C00000"/>
                </a:solidFill>
              </a:rPr>
              <a:t>medi ambient </a:t>
            </a:r>
            <a:r>
              <a:rPr lang="ca-ES" dirty="0">
                <a:solidFill>
                  <a:srgbClr val="C00000"/>
                </a:solidFill>
              </a:rPr>
              <a:t>(DNSH</a:t>
            </a:r>
            <a:r>
              <a:rPr lang="ca-ES" dirty="0" smtClean="0">
                <a:solidFill>
                  <a:srgbClr val="C00000"/>
                </a:solidFill>
              </a:rPr>
              <a:t>).</a:t>
            </a:r>
          </a:p>
          <a:p>
            <a:pPr marL="0" indent="0" algn="just">
              <a:buNone/>
            </a:pPr>
            <a:r>
              <a:rPr lang="ca-ES" b="1" dirty="0">
                <a:solidFill>
                  <a:srgbClr val="C00000"/>
                </a:solidFill>
              </a:rPr>
              <a:t>6</a:t>
            </a:r>
            <a:r>
              <a:rPr lang="ca-ES" b="1" dirty="0" smtClean="0">
                <a:solidFill>
                  <a:srgbClr val="C00000"/>
                </a:solidFill>
              </a:rPr>
              <a:t>.3 </a:t>
            </a:r>
            <a:r>
              <a:rPr lang="ca-ES" b="1" dirty="0">
                <a:solidFill>
                  <a:srgbClr val="C00000"/>
                </a:solidFill>
              </a:rPr>
              <a:t>C</a:t>
            </a:r>
            <a:r>
              <a:rPr lang="ca-ES" b="1" dirty="0" smtClean="0">
                <a:solidFill>
                  <a:srgbClr val="C00000"/>
                </a:solidFill>
              </a:rPr>
              <a:t>ompromís </a:t>
            </a:r>
            <a:r>
              <a:rPr lang="ca-ES" dirty="0">
                <a:solidFill>
                  <a:srgbClr val="C00000"/>
                </a:solidFill>
              </a:rPr>
              <a:t>de complir, al </a:t>
            </a:r>
            <a:r>
              <a:rPr lang="ca-ES" u="sng" dirty="0">
                <a:solidFill>
                  <a:srgbClr val="C00000"/>
                </a:solidFill>
              </a:rPr>
              <a:t>llarg de tot el procés d’execució</a:t>
            </a:r>
            <a:r>
              <a:rPr lang="ca-ES" dirty="0">
                <a:solidFill>
                  <a:srgbClr val="C00000"/>
                </a:solidFill>
              </a:rPr>
              <a:t>, </a:t>
            </a:r>
            <a:r>
              <a:rPr lang="ca-ES" dirty="0" smtClean="0">
                <a:solidFill>
                  <a:srgbClr val="C00000"/>
                </a:solidFill>
              </a:rPr>
              <a:t>l’adequació del </a:t>
            </a:r>
            <a:r>
              <a:rPr lang="ca-ES" b="1" dirty="0" smtClean="0">
                <a:solidFill>
                  <a:srgbClr val="C00000"/>
                </a:solidFill>
              </a:rPr>
              <a:t>projecte </a:t>
            </a:r>
            <a:r>
              <a:rPr lang="ca-ES" dirty="0">
                <a:solidFill>
                  <a:srgbClr val="C00000"/>
                </a:solidFill>
              </a:rPr>
              <a:t>subvencionat </a:t>
            </a:r>
            <a:r>
              <a:rPr lang="ca-ES" b="1" dirty="0" smtClean="0">
                <a:solidFill>
                  <a:srgbClr val="C00000"/>
                </a:solidFill>
              </a:rPr>
              <a:t>als </a:t>
            </a:r>
            <a:r>
              <a:rPr lang="ca-ES" b="1" dirty="0">
                <a:solidFill>
                  <a:srgbClr val="C00000"/>
                </a:solidFill>
              </a:rPr>
              <a:t>paràmetres del component 5, inversió 3</a:t>
            </a:r>
            <a:r>
              <a:rPr lang="ca-ES" dirty="0">
                <a:solidFill>
                  <a:srgbClr val="C00000"/>
                </a:solidFill>
              </a:rPr>
              <a:t>, del </a:t>
            </a:r>
            <a:r>
              <a:rPr lang="ca-ES" dirty="0" smtClean="0">
                <a:solidFill>
                  <a:srgbClr val="C00000"/>
                </a:solidFill>
              </a:rPr>
              <a:t>PRTR, (objectius </a:t>
            </a:r>
            <a:r>
              <a:rPr lang="ca-ES" dirty="0">
                <a:solidFill>
                  <a:srgbClr val="C00000"/>
                </a:solidFill>
              </a:rPr>
              <a:t>climàtics i </a:t>
            </a:r>
            <a:r>
              <a:rPr lang="ca-ES" dirty="0" smtClean="0">
                <a:solidFill>
                  <a:srgbClr val="C00000"/>
                </a:solidFill>
              </a:rPr>
              <a:t>mediambientals, annex VI, Reglament </a:t>
            </a:r>
            <a:r>
              <a:rPr lang="ca-ES" dirty="0">
                <a:solidFill>
                  <a:srgbClr val="C00000"/>
                </a:solidFill>
              </a:rPr>
              <a:t>2021/241 del Parlament Europeu i del Consell, de 12 de febrer de </a:t>
            </a:r>
            <a:r>
              <a:rPr lang="ca-ES" dirty="0" smtClean="0">
                <a:solidFill>
                  <a:srgbClr val="C00000"/>
                </a:solidFill>
              </a:rPr>
              <a:t>2021).</a:t>
            </a:r>
          </a:p>
          <a:p>
            <a:pPr marL="0" indent="0" algn="just">
              <a:buNone/>
            </a:pPr>
            <a:r>
              <a:rPr lang="ca-ES" b="1" dirty="0">
                <a:solidFill>
                  <a:srgbClr val="C00000"/>
                </a:solidFill>
              </a:rPr>
              <a:t>6</a:t>
            </a:r>
            <a:r>
              <a:rPr lang="ca-ES" b="1" dirty="0" smtClean="0">
                <a:solidFill>
                  <a:srgbClr val="C00000"/>
                </a:solidFill>
              </a:rPr>
              <a:t>.4</a:t>
            </a:r>
            <a:r>
              <a:rPr lang="ca-ES" dirty="0" smtClean="0">
                <a:solidFill>
                  <a:srgbClr val="C00000"/>
                </a:solidFill>
              </a:rPr>
              <a:t> </a:t>
            </a:r>
            <a:r>
              <a:rPr lang="ca-ES" b="1" dirty="0" smtClean="0">
                <a:solidFill>
                  <a:srgbClr val="C00000"/>
                </a:solidFill>
              </a:rPr>
              <a:t>Autorització</a:t>
            </a:r>
            <a:r>
              <a:rPr lang="ca-ES" dirty="0" smtClean="0">
                <a:solidFill>
                  <a:srgbClr val="C00000"/>
                </a:solidFill>
              </a:rPr>
              <a:t> de </a:t>
            </a:r>
            <a:r>
              <a:rPr lang="ca-ES" b="1" dirty="0" smtClean="0">
                <a:solidFill>
                  <a:srgbClr val="C00000"/>
                </a:solidFill>
              </a:rPr>
              <a:t>cessió i tractament de dades </a:t>
            </a:r>
            <a:r>
              <a:rPr lang="ca-ES" dirty="0" smtClean="0">
                <a:solidFill>
                  <a:srgbClr val="C00000"/>
                </a:solidFill>
              </a:rPr>
              <a:t>sobre execució del projecte a </a:t>
            </a:r>
            <a:r>
              <a:rPr lang="ca-ES" b="1" dirty="0" smtClean="0">
                <a:solidFill>
                  <a:srgbClr val="C00000"/>
                </a:solidFill>
              </a:rPr>
              <a:t>l’OLAF, Comissió Europea, Tribunal de Comptes Europeu i autoritats </a:t>
            </a:r>
            <a:r>
              <a:rPr lang="ca-ES" dirty="0" smtClean="0">
                <a:solidFill>
                  <a:srgbClr val="C00000"/>
                </a:solidFill>
              </a:rPr>
              <a:t>estatals i autonòmiques de control.</a:t>
            </a:r>
            <a:endParaRPr lang="ca-E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a-ES" dirty="0">
              <a:solidFill>
                <a:srgbClr val="C00000"/>
              </a:solidFill>
            </a:endParaRPr>
          </a:p>
          <a:p>
            <a:pPr>
              <a:buFontTx/>
              <a:buChar char="-"/>
            </a:pPr>
            <a:endParaRPr lang="ca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a-ES" dirty="0">
                <a:solidFill>
                  <a:schemeClr val="tx2"/>
                </a:solidFill>
              </a:rPr>
              <a:t>Sol·licitud i documentació </a:t>
            </a:r>
            <a:r>
              <a:rPr lang="ca-ES" dirty="0" smtClean="0">
                <a:solidFill>
                  <a:schemeClr val="tx2"/>
                </a:solidFill>
              </a:rPr>
              <a:t>(3)  </a:t>
            </a:r>
            <a:r>
              <a:rPr lang="ca-ES" dirty="0">
                <a:solidFill>
                  <a:schemeClr val="tx2"/>
                </a:solidFill>
              </a:rPr>
              <a:t>(base 10)</a:t>
            </a:r>
          </a:p>
          <a:p>
            <a:endParaRPr lang="ca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2BFD91D5-CF26-41F5-8442-F85411ECF362}" type="slidenum">
              <a:rPr lang="ca-ES" altLang="ca-ES" smtClean="0"/>
              <a:pPr/>
              <a:t>18</a:t>
            </a:fld>
            <a:endParaRPr lang="ca-ES" altLang="ca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912" y="6093296"/>
            <a:ext cx="1511939" cy="4023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28" y="6112195"/>
            <a:ext cx="2377646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2747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1800" dirty="0">
                <a:solidFill>
                  <a:srgbClr val="1F497D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a-ES" b="1" dirty="0" smtClean="0">
                <a:solidFill>
                  <a:srgbClr val="C00000"/>
                </a:solidFill>
              </a:rPr>
              <a:t>6.5</a:t>
            </a:r>
            <a:r>
              <a:rPr lang="ca-ES" dirty="0" smtClean="0">
                <a:solidFill>
                  <a:srgbClr val="C00000"/>
                </a:solidFill>
              </a:rPr>
              <a:t> </a:t>
            </a:r>
            <a:r>
              <a:rPr lang="ca-ES" b="1" u="sng" dirty="0">
                <a:solidFill>
                  <a:srgbClr val="C00000"/>
                </a:solidFill>
              </a:rPr>
              <a:t>C</a:t>
            </a:r>
            <a:r>
              <a:rPr lang="ca-ES" b="1" u="sng" dirty="0" smtClean="0">
                <a:solidFill>
                  <a:srgbClr val="C00000"/>
                </a:solidFill>
              </a:rPr>
              <a:t>ertificat</a:t>
            </a:r>
            <a:r>
              <a:rPr lang="ca-ES" u="sng" dirty="0" smtClean="0">
                <a:solidFill>
                  <a:srgbClr val="C00000"/>
                </a:solidFill>
              </a:rPr>
              <a:t> </a:t>
            </a:r>
            <a:r>
              <a:rPr lang="ca-ES" dirty="0">
                <a:solidFill>
                  <a:srgbClr val="C00000"/>
                </a:solidFill>
              </a:rPr>
              <a:t>de l’òrgan competent sobre </a:t>
            </a:r>
            <a:r>
              <a:rPr lang="ca-ES" b="1" dirty="0">
                <a:solidFill>
                  <a:srgbClr val="C00000"/>
                </a:solidFill>
              </a:rPr>
              <a:t>l</a:t>
            </a:r>
            <a:r>
              <a:rPr lang="ca-ES" b="1" u="sng" dirty="0">
                <a:solidFill>
                  <a:srgbClr val="C00000"/>
                </a:solidFill>
              </a:rPr>
              <a:t>’aprovació del codi de conducta dels alts càrrecs</a:t>
            </a:r>
            <a:r>
              <a:rPr lang="ca-ES" b="1" dirty="0">
                <a:solidFill>
                  <a:srgbClr val="C00000"/>
                </a:solidFill>
              </a:rPr>
              <a:t> de l’ens o entitat de dret públic</a:t>
            </a:r>
            <a:r>
              <a:rPr lang="ca-ES" dirty="0">
                <a:solidFill>
                  <a:srgbClr val="C0000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ca-ES" b="1" dirty="0" smtClean="0">
                <a:solidFill>
                  <a:srgbClr val="C00000"/>
                </a:solidFill>
              </a:rPr>
              <a:t>6.6 </a:t>
            </a:r>
            <a:r>
              <a:rPr lang="ca-ES" b="1" u="sng" dirty="0">
                <a:solidFill>
                  <a:srgbClr val="C00000"/>
                </a:solidFill>
              </a:rPr>
              <a:t>D</a:t>
            </a:r>
            <a:r>
              <a:rPr lang="ca-ES" b="1" u="sng" dirty="0" smtClean="0">
                <a:solidFill>
                  <a:srgbClr val="C00000"/>
                </a:solidFill>
              </a:rPr>
              <a:t>eclaracions </a:t>
            </a:r>
            <a:r>
              <a:rPr lang="ca-ES" b="1" u="sng" dirty="0">
                <a:solidFill>
                  <a:srgbClr val="C00000"/>
                </a:solidFill>
              </a:rPr>
              <a:t>d’absència de conflicte d’interessos (DACI</a:t>
            </a:r>
            <a:r>
              <a:rPr lang="ca-ES" dirty="0">
                <a:solidFill>
                  <a:srgbClr val="C00000"/>
                </a:solidFill>
              </a:rPr>
              <a:t>) del personal que participa en les preses de decisió en la sol·licitud i l’execució del projecte sol·licitat (</a:t>
            </a:r>
            <a:r>
              <a:rPr lang="ca-ES" dirty="0" smtClean="0">
                <a:solidFill>
                  <a:srgbClr val="C00000"/>
                </a:solidFill>
              </a:rPr>
              <a:t>model disponible </a:t>
            </a:r>
            <a:r>
              <a:rPr lang="ca-ES" dirty="0">
                <a:solidFill>
                  <a:srgbClr val="C00000"/>
                </a:solidFill>
              </a:rPr>
              <a:t>a la plataforma </a:t>
            </a:r>
            <a:r>
              <a:rPr lang="ca-ES" dirty="0" smtClean="0">
                <a:solidFill>
                  <a:srgbClr val="C00000"/>
                </a:solidFill>
              </a:rPr>
              <a:t>EACAT).</a:t>
            </a:r>
          </a:p>
          <a:p>
            <a:pPr marL="0" indent="0" algn="just">
              <a:buNone/>
            </a:pPr>
            <a:endParaRPr lang="ca-ES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ca-ES" b="1" dirty="0" smtClean="0">
                <a:solidFill>
                  <a:srgbClr val="C00000"/>
                </a:solidFill>
              </a:rPr>
              <a:t>7. </a:t>
            </a:r>
            <a:r>
              <a:rPr lang="ca-ES" b="1" dirty="0" smtClean="0">
                <a:solidFill>
                  <a:srgbClr val="C00000"/>
                </a:solidFill>
                <a:ea typeface="Calibri" panose="020F0502020204030204" pitchFamily="34" charset="0"/>
              </a:rPr>
              <a:t>En </a:t>
            </a:r>
            <a:r>
              <a:rPr lang="ca-ES" b="1" dirty="0">
                <a:solidFill>
                  <a:srgbClr val="C00000"/>
                </a:solidFill>
                <a:ea typeface="Calibri" panose="020F0502020204030204" pitchFamily="34" charset="0"/>
              </a:rPr>
              <a:t>cas d’entitats de dret </a:t>
            </a:r>
            <a:r>
              <a:rPr lang="ca-ES" b="1" dirty="0" smtClean="0">
                <a:solidFill>
                  <a:srgbClr val="C00000"/>
                </a:solidFill>
                <a:ea typeface="Calibri" panose="020F0502020204030204" pitchFamily="34" charset="0"/>
              </a:rPr>
              <a:t>públic</a:t>
            </a:r>
            <a:r>
              <a:rPr lang="ca-ES" dirty="0" smtClean="0">
                <a:solidFill>
                  <a:srgbClr val="C00000"/>
                </a:solidFill>
                <a:ea typeface="Calibri" panose="020F0502020204030204" pitchFamily="34" charset="0"/>
              </a:rPr>
              <a:t>: </a:t>
            </a:r>
            <a:endParaRPr lang="ca-ES" dirty="0">
              <a:solidFill>
                <a:srgbClr val="C00000"/>
              </a:solidFill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ca-ES" dirty="0" smtClean="0">
                <a:solidFill>
                  <a:srgbClr val="C00000"/>
                </a:solidFill>
                <a:ea typeface="Calibri" panose="020F0502020204030204" pitchFamily="34" charset="0"/>
              </a:rPr>
              <a:t>	-  </a:t>
            </a:r>
            <a:r>
              <a:rPr lang="ca-ES" dirty="0">
                <a:solidFill>
                  <a:srgbClr val="C00000"/>
                </a:solidFill>
                <a:ea typeface="Calibri" panose="020F0502020204030204" pitchFamily="34" charset="0"/>
              </a:rPr>
              <a:t>informació relativa a les retribucions dels seus òrgans de direcció o </a:t>
            </a:r>
            <a:r>
              <a:rPr lang="ca-ES" dirty="0" smtClean="0">
                <a:solidFill>
                  <a:srgbClr val="C00000"/>
                </a:solidFill>
                <a:ea typeface="Calibri" panose="020F0502020204030204" pitchFamily="34" charset="0"/>
              </a:rPr>
              <a:t>	administració (al Formulari de sol·licitud)</a:t>
            </a:r>
          </a:p>
          <a:p>
            <a:pPr marL="0" indent="0" algn="just">
              <a:buNone/>
            </a:pPr>
            <a:r>
              <a:rPr lang="ca-ES" dirty="0">
                <a:solidFill>
                  <a:srgbClr val="C00000"/>
                </a:solidFill>
              </a:rPr>
              <a:t>	</a:t>
            </a:r>
            <a:r>
              <a:rPr lang="ca-ES" dirty="0" smtClean="0">
                <a:solidFill>
                  <a:srgbClr val="C00000"/>
                </a:solidFill>
              </a:rPr>
              <a:t>- documentació acreditativa de la representació de l’ens per part de la 	persona signant de la sol·licitud i la documentació que l’acompanya.</a:t>
            </a:r>
          </a:p>
          <a:p>
            <a:pPr marL="0" indent="0">
              <a:buNone/>
            </a:pPr>
            <a:endParaRPr lang="ca-ES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a-ES" dirty="0">
              <a:solidFill>
                <a:srgbClr val="C00000"/>
              </a:solidFill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a-ES" dirty="0">
                <a:solidFill>
                  <a:schemeClr val="tx2"/>
                </a:solidFill>
              </a:rPr>
              <a:t>Sol·licitud i documentació </a:t>
            </a:r>
            <a:r>
              <a:rPr lang="ca-ES" dirty="0" smtClean="0">
                <a:solidFill>
                  <a:schemeClr val="tx2"/>
                </a:solidFill>
              </a:rPr>
              <a:t>(4)  </a:t>
            </a:r>
            <a:r>
              <a:rPr lang="ca-ES" dirty="0">
                <a:solidFill>
                  <a:schemeClr val="tx2"/>
                </a:solidFill>
              </a:rPr>
              <a:t>(base 10)</a:t>
            </a:r>
          </a:p>
          <a:p>
            <a:endParaRPr lang="ca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2BFD91D5-CF26-41F5-8442-F85411ECF362}" type="slidenum">
              <a:rPr lang="ca-ES" altLang="ca-ES" smtClean="0"/>
              <a:pPr/>
              <a:t>19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1785478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ol 1">
            <a:extLst>
              <a:ext uri="{FF2B5EF4-FFF2-40B4-BE49-F238E27FC236}">
                <a16:creationId xmlns:a16="http://schemas.microsoft.com/office/drawing/2014/main" id="{088D7C47-027E-48D0-8FC0-338924951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92" y="188640"/>
            <a:ext cx="8570912" cy="911696"/>
          </a:xfrm>
        </p:spPr>
        <p:txBody>
          <a:bodyPr/>
          <a:lstStyle/>
          <a:p>
            <a:r>
              <a:rPr lang="ca-ES" sz="1800" dirty="0">
                <a:solidFill>
                  <a:schemeClr val="tx2"/>
                </a:solidFill>
              </a:rPr>
              <a:t>Convocatòria de subvencions per a fomentar la digitalització en el cicle urbà de </a:t>
            </a:r>
            <a:r>
              <a:rPr lang="ca-ES" sz="1800" dirty="0" smtClean="0">
                <a:solidFill>
                  <a:schemeClr val="tx2"/>
                </a:solidFill>
              </a:rPr>
              <a:t>l’aigua: </a:t>
            </a:r>
            <a:r>
              <a:rPr lang="ca-ES" sz="1800" dirty="0">
                <a:solidFill>
                  <a:schemeClr val="tx2"/>
                </a:solidFill>
              </a:rPr>
              <a:t>Municipis d’entre 5.000 i 20.000 habitants </a:t>
            </a:r>
            <a:endParaRPr lang="ca-ES" altLang="ca-ES" sz="1800" dirty="0"/>
          </a:p>
        </p:txBody>
      </p:sp>
      <p:sp>
        <p:nvSpPr>
          <p:cNvPr id="6148" name="Contenidor de text 3">
            <a:extLst>
              <a:ext uri="{FF2B5EF4-FFF2-40B4-BE49-F238E27FC236}">
                <a16:creationId xmlns:a16="http://schemas.microsoft.com/office/drawing/2014/main" id="{842B16F6-D085-4FD0-8C40-642162A667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7188" y="1100337"/>
            <a:ext cx="8570912" cy="600471"/>
          </a:xfrm>
        </p:spPr>
        <p:txBody>
          <a:bodyPr>
            <a:normAutofit fontScale="70000" lnSpcReduction="20000"/>
          </a:bodyPr>
          <a:lstStyle/>
          <a:p>
            <a:r>
              <a:rPr lang="ca-ES" sz="2400" dirty="0" smtClean="0">
                <a:solidFill>
                  <a:srgbClr val="000066"/>
                </a:solidFill>
              </a:rPr>
              <a:t>Marc  general </a:t>
            </a:r>
          </a:p>
          <a:p>
            <a:r>
              <a:rPr lang="ca-ES" sz="2400" dirty="0" smtClean="0">
                <a:solidFill>
                  <a:srgbClr val="C00000"/>
                </a:solidFill>
                <a:ea typeface="Times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ca-ES" sz="2400" dirty="0">
                <a:solidFill>
                  <a:srgbClr val="C00000"/>
                </a:solidFill>
                <a:ea typeface="Times" panose="02020603050405020304" pitchFamily="18" charset="0"/>
                <a:cs typeface="Times New Roman" panose="02020603050405020304" pitchFamily="18" charset="0"/>
              </a:rPr>
              <a:t>subvenció s’emmarca en els </a:t>
            </a:r>
            <a:r>
              <a:rPr lang="ca-ES" sz="2400" dirty="0" smtClean="0">
                <a:solidFill>
                  <a:srgbClr val="C00000"/>
                </a:solidFill>
                <a:ea typeface="Times" panose="02020603050405020304" pitchFamily="18" charset="0"/>
                <a:cs typeface="Times New Roman" panose="02020603050405020304" pitchFamily="18" charset="0"/>
              </a:rPr>
              <a:t>instruments següents :</a:t>
            </a:r>
            <a:endParaRPr lang="ca-ES" sz="2400" dirty="0">
              <a:solidFill>
                <a:srgbClr val="C00000"/>
              </a:solidFill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ca-ES" sz="2400" dirty="0">
              <a:solidFill>
                <a:srgbClr val="000066"/>
              </a:solidFill>
            </a:endParaRPr>
          </a:p>
        </p:txBody>
      </p:sp>
      <p:pic>
        <p:nvPicPr>
          <p:cNvPr id="2" name="Contenidor de contingut 1" descr="Logotip Next Generation Catalunya" title="Logotip Next Generation Cataluny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6224307"/>
            <a:ext cx="1512168" cy="424823"/>
          </a:xfrm>
        </p:spPr>
      </p:pic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3F73A7EC-F967-43AE-85EF-94A8CFAC53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528" y="6381328"/>
            <a:ext cx="405408" cy="340147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7E215E-DAEC-4F44-A58E-75CFFCAA4A9D}" type="slidenum">
              <a:rPr lang="ca-ES" altLang="ca-ES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/>
              <a:t>2</a:t>
            </a:fld>
            <a:endParaRPr lang="ca-ES" altLang="ca-ES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3" name="Imatge 2" descr="Logotip de la Direcció General d'Administració Local. Departament de la Presidència. Generalitat de Catalunya&#10;" title="Logotip de la Direcció General d'Administració Local. Departament de la Presidència. Generalitat de Catalunya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291106"/>
            <a:ext cx="2166792" cy="30624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39552" y="1700810"/>
            <a:ext cx="7488832" cy="488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FontTx/>
              <a:buChar char="-"/>
            </a:pP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Instrument </a:t>
            </a:r>
            <a:r>
              <a:rPr lang="ca-ES" b="1" dirty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de Recuperació de la Unió Europea, </a:t>
            </a:r>
            <a:r>
              <a:rPr lang="ca-ES" b="1" dirty="0" err="1" smtClean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  Generation EU, establert pel Reglament (UE) 2020/2094 del Consell, de 14 de desembre, per prestar el suport necessari per assolir la recuperació enfront la crisi generada per la COVID-19.</a:t>
            </a: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Instrument </a:t>
            </a:r>
            <a:r>
              <a:rPr lang="ca-ES" b="1" dirty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de finançament d’aquest fons, el Mecanisme de Recuperació i Resiliència (MRR), aprovat pel Reglament (UE) 2021/241, de 12 de febrer</a:t>
            </a: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ca-ES" b="1" dirty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Pla de Recuperació Transformació i Resiliència (PRTR), </a:t>
            </a: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en concret, dins del component </a:t>
            </a:r>
            <a:r>
              <a:rPr lang="ca-ES" b="1" dirty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5, inversió </a:t>
            </a: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3, </a:t>
            </a:r>
            <a:r>
              <a:rPr lang="ca-ES" b="1" dirty="0" err="1" smtClean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arovat</a:t>
            </a: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a-ES" b="1" dirty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pel Consell Europeu mitjançant la Decisió d’execució del Consell (CID) del 13/07/2021</a:t>
            </a: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ca-ES" b="1" dirty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Projecte Estratègic per a la Recuperació i Transformació Econòmica (PERTE) de digitalització del cicle de l’aigua</a:t>
            </a: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La territorialització </a:t>
            </a:r>
            <a:r>
              <a:rPr lang="ca-ES" b="1" dirty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a Catalunya del PERTE de digitalització del cicle de l’aigua</a:t>
            </a: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.</a:t>
            </a:r>
            <a:endParaRPr lang="ca-ES" b="1" dirty="0">
              <a:solidFill>
                <a:srgbClr val="C00000"/>
              </a:solidFill>
              <a:latin typeface="Arial" panose="020B0604020202020204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ca-ES" b="1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ca-ES" b="1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5618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1800" dirty="0">
                <a:solidFill>
                  <a:schemeClr val="tx2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sz="1800" dirty="0"/>
          </a:p>
        </p:txBody>
      </p:sp>
      <p:pic>
        <p:nvPicPr>
          <p:cNvPr id="7" name="Marcador de contenido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69" y="6201971"/>
            <a:ext cx="2381661" cy="336941"/>
          </a:xfrm>
          <a:prstGeom prst="rect">
            <a:avLst/>
          </a:prstGeom>
        </p:spPr>
      </p:pic>
      <p:sp>
        <p:nvSpPr>
          <p:cNvPr id="4" name="Marcador de texto 3"/>
          <p:cNvSpPr>
            <a:spLocks noGrp="1"/>
          </p:cNvSpPr>
          <p:nvPr>
            <p:ph type="body" sz="quarter" idx="13"/>
          </p:nvPr>
        </p:nvSpPr>
        <p:spPr>
          <a:xfrm>
            <a:off x="356399" y="1268412"/>
            <a:ext cx="8571600" cy="4750995"/>
          </a:xfrm>
        </p:spPr>
        <p:txBody>
          <a:bodyPr>
            <a:normAutofit/>
          </a:bodyPr>
          <a:lstStyle/>
          <a:p>
            <a:r>
              <a:rPr lang="ca-ES" sz="2000" dirty="0" smtClean="0">
                <a:solidFill>
                  <a:schemeClr val="tx2"/>
                </a:solidFill>
              </a:rPr>
              <a:t>Criteris de valoració (base 12): puntuació màxima 100 punts (1) </a:t>
            </a:r>
          </a:p>
          <a:p>
            <a:r>
              <a:rPr lang="ca-ES" sz="2000" u="sng" dirty="0" smtClean="0">
                <a:solidFill>
                  <a:srgbClr val="C00000"/>
                </a:solidFill>
              </a:rPr>
              <a:t>4 grans blocs </a:t>
            </a:r>
            <a:r>
              <a:rPr lang="ca-ES" sz="2000" dirty="0" smtClean="0">
                <a:solidFill>
                  <a:srgbClr val="C00000"/>
                </a:solidFill>
              </a:rPr>
              <a:t>de criteris:</a:t>
            </a:r>
          </a:p>
          <a:p>
            <a:endParaRPr lang="ca-ES" sz="2000" dirty="0" smtClean="0">
              <a:solidFill>
                <a:schemeClr val="tx2"/>
              </a:solidFill>
            </a:endParaRPr>
          </a:p>
          <a:p>
            <a:pPr marL="342900" indent="-342900">
              <a:buAutoNum type="arabicPeriod"/>
            </a:pPr>
            <a:r>
              <a:rPr lang="ca-ES" sz="1800" u="sng" dirty="0" smtClean="0">
                <a:solidFill>
                  <a:srgbClr val="C00000"/>
                </a:solidFill>
              </a:rPr>
              <a:t>Assegurament </a:t>
            </a:r>
            <a:r>
              <a:rPr lang="ca-ES" sz="1800" b="0" u="sng" dirty="0">
                <a:solidFill>
                  <a:srgbClr val="C00000"/>
                </a:solidFill>
              </a:rPr>
              <a:t>del compliment dels </a:t>
            </a:r>
            <a:r>
              <a:rPr lang="ca-ES" sz="1800" u="sng" dirty="0">
                <a:solidFill>
                  <a:srgbClr val="C00000"/>
                </a:solidFill>
              </a:rPr>
              <a:t>objectius </a:t>
            </a:r>
            <a:r>
              <a:rPr lang="ca-ES" sz="1800" b="0" u="sng" dirty="0" smtClean="0">
                <a:solidFill>
                  <a:srgbClr val="C00000"/>
                </a:solidFill>
              </a:rPr>
              <a:t>del </a:t>
            </a:r>
            <a:r>
              <a:rPr lang="ca-ES" sz="1800" u="sng" dirty="0" smtClean="0">
                <a:solidFill>
                  <a:srgbClr val="C00000"/>
                </a:solidFill>
              </a:rPr>
              <a:t>PERTE</a:t>
            </a:r>
            <a:r>
              <a:rPr lang="ca-ES" sz="1800" dirty="0" smtClean="0">
                <a:solidFill>
                  <a:srgbClr val="C00000"/>
                </a:solidFill>
              </a:rPr>
              <a:t>: fins a </a:t>
            </a:r>
            <a:r>
              <a:rPr lang="ca-ES" sz="1800" u="sng" dirty="0" smtClean="0">
                <a:solidFill>
                  <a:srgbClr val="C00000"/>
                </a:solidFill>
              </a:rPr>
              <a:t>45 punts </a:t>
            </a:r>
          </a:p>
          <a:p>
            <a:pPr marL="342900" indent="-342900">
              <a:buAutoNum type="arabicPeriod"/>
            </a:pPr>
            <a:endParaRPr lang="ca-ES" sz="1800" u="sng" dirty="0" smtClean="0">
              <a:solidFill>
                <a:srgbClr val="C00000"/>
              </a:solidFill>
            </a:endParaRPr>
          </a:p>
          <a:p>
            <a:pPr marL="342900" lvl="0" indent="-342900">
              <a:buFontTx/>
              <a:buAutoNum type="arabicPeriod"/>
            </a:pPr>
            <a:r>
              <a:rPr lang="ca-ES" sz="1800" u="sng" dirty="0" smtClean="0">
                <a:solidFill>
                  <a:srgbClr val="C00000"/>
                </a:solidFill>
              </a:rPr>
              <a:t>Contribució</a:t>
            </a:r>
            <a:r>
              <a:rPr lang="ca-ES" sz="1800" dirty="0" smtClean="0">
                <a:solidFill>
                  <a:srgbClr val="C00000"/>
                </a:solidFill>
              </a:rPr>
              <a:t> </a:t>
            </a:r>
            <a:r>
              <a:rPr lang="ca-ES" sz="1800" dirty="0">
                <a:solidFill>
                  <a:srgbClr val="C00000"/>
                </a:solidFill>
              </a:rPr>
              <a:t>als </a:t>
            </a:r>
            <a:r>
              <a:rPr lang="ca-ES" sz="1800" u="sng" dirty="0">
                <a:solidFill>
                  <a:srgbClr val="C00000"/>
                </a:solidFill>
              </a:rPr>
              <a:t>objectius del Repte Demogràfic</a:t>
            </a:r>
            <a:r>
              <a:rPr lang="ca-ES" sz="1800" dirty="0">
                <a:solidFill>
                  <a:srgbClr val="C00000"/>
                </a:solidFill>
              </a:rPr>
              <a:t>: </a:t>
            </a:r>
            <a:r>
              <a:rPr lang="ca-ES" sz="1800" dirty="0" smtClean="0">
                <a:solidFill>
                  <a:srgbClr val="C00000"/>
                </a:solidFill>
              </a:rPr>
              <a:t>fins a </a:t>
            </a:r>
            <a:r>
              <a:rPr lang="ca-ES" sz="1800" u="sng" dirty="0" smtClean="0">
                <a:solidFill>
                  <a:srgbClr val="C00000"/>
                </a:solidFill>
              </a:rPr>
              <a:t>25 punts</a:t>
            </a:r>
          </a:p>
          <a:p>
            <a:pPr marL="342900" lvl="0" indent="-342900">
              <a:buFontTx/>
              <a:buAutoNum type="arabicPeriod"/>
            </a:pPr>
            <a:endParaRPr lang="ca-ES" sz="1800" u="sng" dirty="0" smtClean="0">
              <a:solidFill>
                <a:srgbClr val="C00000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ca-ES" sz="1800" dirty="0" smtClean="0">
                <a:solidFill>
                  <a:srgbClr val="C00000"/>
                </a:solidFill>
              </a:rPr>
              <a:t>Grau </a:t>
            </a:r>
            <a:r>
              <a:rPr lang="ca-ES" sz="1800" dirty="0">
                <a:solidFill>
                  <a:srgbClr val="C00000"/>
                </a:solidFill>
              </a:rPr>
              <a:t>de </a:t>
            </a:r>
            <a:r>
              <a:rPr lang="ca-ES" sz="1800" u="sng" dirty="0">
                <a:solidFill>
                  <a:srgbClr val="C00000"/>
                </a:solidFill>
              </a:rPr>
              <a:t>maduració de les actuacions </a:t>
            </a:r>
            <a:r>
              <a:rPr lang="ca-ES" sz="1800" dirty="0" smtClean="0">
                <a:solidFill>
                  <a:srgbClr val="C00000"/>
                </a:solidFill>
              </a:rPr>
              <a:t>:fins a </a:t>
            </a:r>
            <a:r>
              <a:rPr lang="ca-ES" sz="1800" u="sng" dirty="0" smtClean="0">
                <a:solidFill>
                  <a:srgbClr val="C00000"/>
                </a:solidFill>
              </a:rPr>
              <a:t>10 punts</a:t>
            </a:r>
          </a:p>
          <a:p>
            <a:pPr marL="342900" indent="-342900">
              <a:buFontTx/>
              <a:buAutoNum type="arabicPeriod"/>
            </a:pPr>
            <a:endParaRPr lang="ca-ES" sz="1800" u="sng" dirty="0" smtClean="0">
              <a:solidFill>
                <a:srgbClr val="C00000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ca-ES" sz="1800" u="sng" dirty="0" smtClean="0">
                <a:solidFill>
                  <a:srgbClr val="C00000"/>
                </a:solidFill>
              </a:rPr>
              <a:t>Encaix en la política catalana del cicle de l’aigua. </a:t>
            </a:r>
            <a:r>
              <a:rPr lang="ca-ES" sz="1800" dirty="0">
                <a:solidFill>
                  <a:srgbClr val="C00000"/>
                </a:solidFill>
              </a:rPr>
              <a:t>E</a:t>
            </a:r>
            <a:r>
              <a:rPr lang="ca-ES" sz="1800" dirty="0" smtClean="0">
                <a:solidFill>
                  <a:srgbClr val="C00000"/>
                </a:solidFill>
              </a:rPr>
              <a:t>specialment</a:t>
            </a:r>
            <a:r>
              <a:rPr lang="ca-ES" sz="1800" u="sng" dirty="0" smtClean="0">
                <a:solidFill>
                  <a:srgbClr val="C00000"/>
                </a:solidFill>
              </a:rPr>
              <a:t> en la promoció i l’execució d’actuacions de política hidrològica.  (fins a 20 punts)</a:t>
            </a:r>
          </a:p>
          <a:p>
            <a:pPr lvl="0"/>
            <a:endParaRPr lang="ca-ES" sz="1800" u="sng" dirty="0">
              <a:solidFill>
                <a:srgbClr val="C00000"/>
              </a:solidFill>
            </a:endParaRPr>
          </a:p>
          <a:p>
            <a:pPr marL="342900" indent="-342900">
              <a:buAutoNum type="arabicPeriod"/>
            </a:pPr>
            <a:endParaRPr lang="ca-ES" sz="1800" u="sng" dirty="0" smtClean="0">
              <a:solidFill>
                <a:srgbClr val="C00000"/>
              </a:solidFill>
            </a:endParaRPr>
          </a:p>
          <a:p>
            <a:pPr marL="342900" indent="-342900">
              <a:buAutoNum type="arabicPeriod"/>
            </a:pPr>
            <a:endParaRPr lang="ca-ES" sz="1800" u="sng" dirty="0" smtClean="0">
              <a:solidFill>
                <a:srgbClr val="C00000"/>
              </a:solidFill>
            </a:endParaRPr>
          </a:p>
          <a:p>
            <a:pPr marL="342900" indent="-342900">
              <a:buFontTx/>
              <a:buChar char="-"/>
            </a:pPr>
            <a:endParaRPr lang="ca-ES" dirty="0" smtClean="0"/>
          </a:p>
          <a:p>
            <a:pPr marL="1085850" lvl="1" indent="-342900">
              <a:buAutoNum type="arabicPeriod"/>
            </a:pPr>
            <a:endParaRPr lang="ca-ES" sz="1200" dirty="0" smtClean="0">
              <a:solidFill>
                <a:srgbClr val="C00000"/>
              </a:solidFill>
            </a:endParaRPr>
          </a:p>
          <a:p>
            <a:endParaRPr lang="ca-ES" dirty="0" smtClean="0"/>
          </a:p>
          <a:p>
            <a:endParaRPr lang="ca-ES" dirty="0" smtClean="0"/>
          </a:p>
          <a:p>
            <a:endParaRPr lang="ca-ES" dirty="0" smtClean="0"/>
          </a:p>
          <a:p>
            <a:endParaRPr lang="ca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0232634-3839-494D-8291-21785F402C33}" type="slidenum">
              <a:rPr kumimoji="0" lang="ca-ES" altLang="ca-ES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ca-ES" altLang="ca-ES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2199" y="6137546"/>
            <a:ext cx="1513977" cy="401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9506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1800" dirty="0">
                <a:solidFill>
                  <a:schemeClr val="tx2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sz="1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6399" y="1712292"/>
            <a:ext cx="8464072" cy="4453011"/>
          </a:xfrm>
        </p:spPr>
        <p:txBody>
          <a:bodyPr/>
          <a:lstStyle/>
          <a:p>
            <a:pPr marL="0" indent="0" algn="just">
              <a:buNone/>
            </a:pPr>
            <a:r>
              <a:rPr lang="ca-ES" b="1" u="sng" dirty="0" smtClean="0">
                <a:solidFill>
                  <a:srgbClr val="C00000"/>
                </a:solidFill>
              </a:rPr>
              <a:t>1. Assegurament </a:t>
            </a:r>
            <a:r>
              <a:rPr lang="ca-ES" b="1" u="sng" dirty="0">
                <a:solidFill>
                  <a:srgbClr val="C00000"/>
                </a:solidFill>
              </a:rPr>
              <a:t>del compliment dels objectius del PERTE</a:t>
            </a:r>
            <a:r>
              <a:rPr lang="ca-ES" b="1" dirty="0">
                <a:solidFill>
                  <a:srgbClr val="C00000"/>
                </a:solidFill>
              </a:rPr>
              <a:t>: </a:t>
            </a:r>
            <a:r>
              <a:rPr lang="ca-ES" b="1" dirty="0" smtClean="0">
                <a:solidFill>
                  <a:srgbClr val="C00000"/>
                </a:solidFill>
              </a:rPr>
              <a:t>fins a </a:t>
            </a:r>
            <a:r>
              <a:rPr lang="ca-ES" b="1" u="sng" dirty="0" smtClean="0">
                <a:solidFill>
                  <a:srgbClr val="C00000"/>
                </a:solidFill>
              </a:rPr>
              <a:t>45 </a:t>
            </a:r>
            <a:r>
              <a:rPr lang="ca-ES" b="1" u="sng" dirty="0">
                <a:solidFill>
                  <a:srgbClr val="C00000"/>
                </a:solidFill>
              </a:rPr>
              <a:t>punts</a:t>
            </a:r>
          </a:p>
          <a:p>
            <a:pPr marL="0" indent="0" algn="just">
              <a:buNone/>
            </a:pPr>
            <a:r>
              <a:rPr lang="ca-ES" u="sng" dirty="0">
                <a:solidFill>
                  <a:srgbClr val="C00000"/>
                </a:solidFill>
              </a:rPr>
              <a:t>1.1. Actuacions de sectorització </a:t>
            </a:r>
            <a:r>
              <a:rPr lang="ca-ES" dirty="0">
                <a:solidFill>
                  <a:srgbClr val="C00000"/>
                </a:solidFill>
              </a:rPr>
              <a:t>(</a:t>
            </a:r>
            <a:r>
              <a:rPr lang="ca-ES" u="sng" dirty="0">
                <a:solidFill>
                  <a:srgbClr val="C00000"/>
                </a:solidFill>
              </a:rPr>
              <a:t>fins a 10 punts</a:t>
            </a:r>
            <a:r>
              <a:rPr lang="ca-ES" dirty="0">
                <a:solidFill>
                  <a:srgbClr val="C00000"/>
                </a:solidFill>
              </a:rPr>
              <a:t>).</a:t>
            </a:r>
          </a:p>
          <a:p>
            <a:pPr algn="just">
              <a:buFontTx/>
              <a:buChar char="-"/>
            </a:pPr>
            <a:r>
              <a:rPr lang="ca-ES" dirty="0">
                <a:solidFill>
                  <a:srgbClr val="C00000"/>
                </a:solidFill>
              </a:rPr>
              <a:t>5 punts: </a:t>
            </a:r>
            <a:r>
              <a:rPr lang="ca-ES" u="sng" dirty="0">
                <a:solidFill>
                  <a:srgbClr val="C00000"/>
                </a:solidFill>
              </a:rPr>
              <a:t>Millora o implantació </a:t>
            </a:r>
            <a:r>
              <a:rPr lang="ca-ES" dirty="0">
                <a:solidFill>
                  <a:srgbClr val="C00000"/>
                </a:solidFill>
              </a:rPr>
              <a:t>de la </a:t>
            </a:r>
            <a:r>
              <a:rPr lang="ca-ES" u="sng" dirty="0">
                <a:solidFill>
                  <a:srgbClr val="C00000"/>
                </a:solidFill>
              </a:rPr>
              <a:t>sectorització</a:t>
            </a:r>
            <a:r>
              <a:rPr lang="ca-ES" dirty="0">
                <a:solidFill>
                  <a:srgbClr val="C00000"/>
                </a:solidFill>
              </a:rPr>
              <a:t>, en dos o més sectors.</a:t>
            </a:r>
          </a:p>
          <a:p>
            <a:pPr algn="just">
              <a:buFontTx/>
              <a:buChar char="-"/>
            </a:pPr>
            <a:r>
              <a:rPr lang="ca-ES" dirty="0">
                <a:solidFill>
                  <a:srgbClr val="C00000"/>
                </a:solidFill>
              </a:rPr>
              <a:t>+ 2 punts, </a:t>
            </a:r>
            <a:r>
              <a:rPr lang="ca-ES" u="sng" dirty="0">
                <a:solidFill>
                  <a:srgbClr val="C00000"/>
                </a:solidFill>
              </a:rPr>
              <a:t>si permet controlar i regular la demanda</a:t>
            </a:r>
            <a:r>
              <a:rPr lang="ca-ES" dirty="0">
                <a:solidFill>
                  <a:srgbClr val="C00000"/>
                </a:solidFill>
              </a:rPr>
              <a:t> d’aigua </a:t>
            </a:r>
            <a:r>
              <a:rPr lang="ca-ES" u="sng" dirty="0">
                <a:solidFill>
                  <a:srgbClr val="C00000"/>
                </a:solidFill>
              </a:rPr>
              <a:t>i les pressions </a:t>
            </a:r>
            <a:r>
              <a:rPr lang="ca-ES" dirty="0">
                <a:solidFill>
                  <a:srgbClr val="C00000"/>
                </a:solidFill>
              </a:rPr>
              <a:t>de cadascun dels sectors amb punts de control de paràmetres (cabal o pressió).</a:t>
            </a:r>
          </a:p>
          <a:p>
            <a:pPr algn="just">
              <a:buFontTx/>
              <a:buChar char="-"/>
            </a:pPr>
            <a:r>
              <a:rPr lang="ca-ES" dirty="0">
                <a:solidFill>
                  <a:srgbClr val="C00000"/>
                </a:solidFill>
              </a:rPr>
              <a:t>+ 3 punts, </a:t>
            </a:r>
            <a:r>
              <a:rPr lang="ca-ES" u="sng" dirty="0">
                <a:solidFill>
                  <a:srgbClr val="C00000"/>
                </a:solidFill>
              </a:rPr>
              <a:t>si permet controlar i regular de forma centralitzada </a:t>
            </a:r>
            <a:r>
              <a:rPr lang="ca-ES" dirty="0">
                <a:solidFill>
                  <a:srgbClr val="C00000"/>
                </a:solidFill>
              </a:rPr>
              <a:t>i de manera </a:t>
            </a:r>
            <a:r>
              <a:rPr lang="ca-ES" u="sng" dirty="0">
                <a:solidFill>
                  <a:srgbClr val="C00000"/>
                </a:solidFill>
              </a:rPr>
              <a:t>telemàtica, continuada i en temps real </a:t>
            </a:r>
            <a:r>
              <a:rPr lang="ca-ES" dirty="0">
                <a:solidFill>
                  <a:srgbClr val="C00000"/>
                </a:solidFill>
              </a:rPr>
              <a:t>la demanda d’aigua, les pressions i paràmetres principals de la qualitat de l’aigua de cada sector.</a:t>
            </a:r>
          </a:p>
          <a:p>
            <a:pPr marL="0" indent="0" algn="just">
              <a:buNone/>
            </a:pPr>
            <a:r>
              <a:rPr lang="es-ES" u="sng" dirty="0">
                <a:solidFill>
                  <a:srgbClr val="C00000"/>
                </a:solidFill>
              </a:rPr>
              <a:t>1.2. </a:t>
            </a:r>
            <a:r>
              <a:rPr lang="ca-ES" u="sng" dirty="0">
                <a:solidFill>
                  <a:srgbClr val="C00000"/>
                </a:solidFill>
              </a:rPr>
              <a:t>Instal·lació d’equips de localització remota de fuites </a:t>
            </a:r>
            <a:r>
              <a:rPr lang="ca-ES" dirty="0">
                <a:solidFill>
                  <a:srgbClr val="C00000"/>
                </a:solidFill>
              </a:rPr>
              <a:t>(</a:t>
            </a:r>
            <a:r>
              <a:rPr lang="ca-ES" u="sng" dirty="0">
                <a:solidFill>
                  <a:srgbClr val="C00000"/>
                </a:solidFill>
              </a:rPr>
              <a:t>fins a 10 punts</a:t>
            </a:r>
            <a:r>
              <a:rPr lang="ca-ES" dirty="0">
                <a:solidFill>
                  <a:srgbClr val="C00000"/>
                </a:solidFill>
              </a:rPr>
              <a:t>).</a:t>
            </a:r>
          </a:p>
          <a:p>
            <a:pPr marL="0" indent="0" algn="just">
              <a:buNone/>
            </a:pPr>
            <a:r>
              <a:rPr lang="es-ES" u="sng" dirty="0">
                <a:solidFill>
                  <a:srgbClr val="C00000"/>
                </a:solidFill>
              </a:rPr>
              <a:t>1.3</a:t>
            </a:r>
            <a:r>
              <a:rPr lang="ca-ES" u="sng" dirty="0">
                <a:solidFill>
                  <a:srgbClr val="C00000"/>
                </a:solidFill>
              </a:rPr>
              <a:t>. Implantació de mòduls d’integració i de gestió de les dades </a:t>
            </a:r>
            <a:r>
              <a:rPr lang="ca-ES" dirty="0">
                <a:solidFill>
                  <a:srgbClr val="C00000"/>
                </a:solidFill>
              </a:rPr>
              <a:t>(</a:t>
            </a:r>
            <a:r>
              <a:rPr lang="ca-ES" u="sng" dirty="0">
                <a:solidFill>
                  <a:srgbClr val="C00000"/>
                </a:solidFill>
              </a:rPr>
              <a:t>fins a 10 punts</a:t>
            </a:r>
            <a:r>
              <a:rPr lang="ca-ES" dirty="0">
                <a:solidFill>
                  <a:srgbClr val="C00000"/>
                </a:solidFill>
              </a:rPr>
              <a:t>).</a:t>
            </a:r>
          </a:p>
          <a:p>
            <a:pPr algn="just">
              <a:buFontTx/>
              <a:buChar char="-"/>
            </a:pPr>
            <a:r>
              <a:rPr lang="ca-ES" dirty="0">
                <a:solidFill>
                  <a:srgbClr val="C00000"/>
                </a:solidFill>
              </a:rPr>
              <a:t>5 punts: actuacions que </a:t>
            </a:r>
            <a:r>
              <a:rPr lang="ca-ES" u="sng" dirty="0">
                <a:solidFill>
                  <a:srgbClr val="C00000"/>
                </a:solidFill>
              </a:rPr>
              <a:t>implanten un mòdul d’integració i de gestió de les dades </a:t>
            </a:r>
            <a:r>
              <a:rPr lang="ca-ES" dirty="0">
                <a:solidFill>
                  <a:srgbClr val="C00000"/>
                </a:solidFill>
              </a:rPr>
              <a:t>de tots els sistemes i mecanismes de control instal·lats</a:t>
            </a:r>
            <a:r>
              <a:rPr lang="es-ES" dirty="0" smtClean="0">
                <a:solidFill>
                  <a:srgbClr val="C00000"/>
                </a:solidFill>
              </a:rPr>
              <a:t>.</a:t>
            </a:r>
          </a:p>
          <a:p>
            <a:pPr algn="just">
              <a:buFontTx/>
              <a:buChar char="-"/>
            </a:pPr>
            <a:r>
              <a:rPr lang="es-ES" dirty="0" smtClean="0">
                <a:solidFill>
                  <a:srgbClr val="C00000"/>
                </a:solidFill>
              </a:rPr>
              <a:t>+ 2 </a:t>
            </a:r>
            <a:r>
              <a:rPr lang="es-ES" dirty="0" err="1" smtClean="0">
                <a:solidFill>
                  <a:srgbClr val="C00000"/>
                </a:solidFill>
              </a:rPr>
              <a:t>punts</a:t>
            </a:r>
            <a:r>
              <a:rPr lang="es-ES" dirty="0" smtClean="0">
                <a:solidFill>
                  <a:srgbClr val="C00000"/>
                </a:solidFill>
              </a:rPr>
              <a:t>: si </a:t>
            </a:r>
            <a:r>
              <a:rPr lang="es-ES" dirty="0" err="1" smtClean="0">
                <a:solidFill>
                  <a:srgbClr val="C00000"/>
                </a:solidFill>
              </a:rPr>
              <a:t>permet</a:t>
            </a:r>
            <a:r>
              <a:rPr lang="es-ES" dirty="0" smtClean="0">
                <a:solidFill>
                  <a:srgbClr val="C00000"/>
                </a:solidFill>
              </a:rPr>
              <a:t> </a:t>
            </a:r>
            <a:r>
              <a:rPr lang="es-ES" dirty="0" err="1" smtClean="0">
                <a:solidFill>
                  <a:srgbClr val="C00000"/>
                </a:solidFill>
              </a:rPr>
              <a:t>ajudar</a:t>
            </a:r>
            <a:r>
              <a:rPr lang="es-ES" dirty="0" smtClean="0">
                <a:solidFill>
                  <a:srgbClr val="C00000"/>
                </a:solidFill>
              </a:rPr>
              <a:t> a la presa de </a:t>
            </a:r>
            <a:r>
              <a:rPr lang="es-ES" dirty="0" err="1" smtClean="0">
                <a:solidFill>
                  <a:srgbClr val="C00000"/>
                </a:solidFill>
              </a:rPr>
              <a:t>decisions</a:t>
            </a:r>
            <a:r>
              <a:rPr lang="es-ES" dirty="0" smtClean="0">
                <a:solidFill>
                  <a:srgbClr val="C00000"/>
                </a:solidFill>
              </a:rPr>
              <a:t>, el </a:t>
            </a:r>
            <a:r>
              <a:rPr lang="es-ES" dirty="0" err="1" smtClean="0">
                <a:solidFill>
                  <a:srgbClr val="C00000"/>
                </a:solidFill>
              </a:rPr>
              <a:t>seguiment</a:t>
            </a:r>
            <a:r>
              <a:rPr lang="es-ES" dirty="0" smtClean="0">
                <a:solidFill>
                  <a:srgbClr val="C00000"/>
                </a:solidFill>
              </a:rPr>
              <a:t> </a:t>
            </a:r>
            <a:r>
              <a:rPr lang="es-ES" dirty="0" err="1" smtClean="0">
                <a:solidFill>
                  <a:srgbClr val="C00000"/>
                </a:solidFill>
              </a:rPr>
              <a:t>dels</a:t>
            </a:r>
            <a:r>
              <a:rPr lang="es-ES" dirty="0" smtClean="0">
                <a:solidFill>
                  <a:srgbClr val="C00000"/>
                </a:solidFill>
              </a:rPr>
              <a:t> </a:t>
            </a:r>
            <a:r>
              <a:rPr lang="es-ES" dirty="0" err="1" smtClean="0">
                <a:solidFill>
                  <a:srgbClr val="C00000"/>
                </a:solidFill>
              </a:rPr>
              <a:t>principals</a:t>
            </a:r>
            <a:r>
              <a:rPr lang="es-ES" dirty="0" smtClean="0">
                <a:solidFill>
                  <a:srgbClr val="C00000"/>
                </a:solidFill>
              </a:rPr>
              <a:t> </a:t>
            </a:r>
            <a:r>
              <a:rPr lang="es-ES" dirty="0" err="1" smtClean="0">
                <a:solidFill>
                  <a:srgbClr val="C00000"/>
                </a:solidFill>
              </a:rPr>
              <a:t>indicadors</a:t>
            </a:r>
            <a:r>
              <a:rPr lang="es-ES" dirty="0" smtClean="0">
                <a:solidFill>
                  <a:srgbClr val="C00000"/>
                </a:solidFill>
              </a:rPr>
              <a:t> </a:t>
            </a:r>
            <a:r>
              <a:rPr lang="es-ES" dirty="0" err="1" smtClean="0">
                <a:solidFill>
                  <a:srgbClr val="C00000"/>
                </a:solidFill>
              </a:rPr>
              <a:t>d’efciència</a:t>
            </a:r>
            <a:r>
              <a:rPr lang="es-ES" dirty="0" smtClean="0">
                <a:solidFill>
                  <a:srgbClr val="C00000"/>
                </a:solidFill>
              </a:rPr>
              <a:t>, </a:t>
            </a:r>
            <a:r>
              <a:rPr lang="es-ES" dirty="0" err="1" smtClean="0">
                <a:solidFill>
                  <a:srgbClr val="C00000"/>
                </a:solidFill>
              </a:rPr>
              <a:t>visualització</a:t>
            </a:r>
            <a:r>
              <a:rPr lang="es-ES" dirty="0" smtClean="0">
                <a:solidFill>
                  <a:srgbClr val="C00000"/>
                </a:solidFill>
              </a:rPr>
              <a:t> de </a:t>
            </a:r>
            <a:r>
              <a:rPr lang="es-ES" dirty="0" err="1" smtClean="0">
                <a:solidFill>
                  <a:srgbClr val="C00000"/>
                </a:solidFill>
              </a:rPr>
              <a:t>dades</a:t>
            </a:r>
            <a:r>
              <a:rPr lang="es-ES" dirty="0" smtClean="0">
                <a:solidFill>
                  <a:srgbClr val="C00000"/>
                </a:solidFill>
              </a:rPr>
              <a:t> alfanumérica.</a:t>
            </a:r>
            <a:endParaRPr lang="ca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3"/>
          </p:nvPr>
        </p:nvSpPr>
        <p:spPr>
          <a:xfrm>
            <a:off x="356399" y="1270547"/>
            <a:ext cx="8571600" cy="428400"/>
          </a:xfrm>
        </p:spPr>
        <p:txBody>
          <a:bodyPr>
            <a:normAutofit/>
          </a:bodyPr>
          <a:lstStyle/>
          <a:p>
            <a:r>
              <a:rPr lang="ca-ES" sz="2000" dirty="0" smtClean="0">
                <a:solidFill>
                  <a:schemeClr val="tx2"/>
                </a:solidFill>
              </a:rPr>
              <a:t>Bloc 1, criteris </a:t>
            </a:r>
            <a:r>
              <a:rPr lang="ca-ES" sz="2000" dirty="0">
                <a:solidFill>
                  <a:schemeClr val="tx2"/>
                </a:solidFill>
              </a:rPr>
              <a:t>de valoració (base 12</a:t>
            </a:r>
            <a:r>
              <a:rPr lang="ca-ES" sz="2000" dirty="0" smtClean="0">
                <a:solidFill>
                  <a:schemeClr val="tx2"/>
                </a:solidFill>
              </a:rPr>
              <a:t>).</a:t>
            </a:r>
            <a:endParaRPr lang="ca-ES" u="sng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2BFD91D5-CF26-41F5-8442-F85411ECF362}" type="slidenum">
              <a:rPr lang="ca-ES" altLang="ca-ES" smtClean="0"/>
              <a:pPr/>
              <a:t>21</a:t>
            </a:fld>
            <a:endParaRPr lang="ca-ES" altLang="ca-ES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9052" y="6059641"/>
            <a:ext cx="1511939" cy="402371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2190" y="6093865"/>
            <a:ext cx="3145809" cy="445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2283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7087" y="493861"/>
            <a:ext cx="8570912" cy="506412"/>
          </a:xfrm>
        </p:spPr>
        <p:txBody>
          <a:bodyPr/>
          <a:lstStyle/>
          <a:p>
            <a:r>
              <a:rPr lang="ca-ES" sz="1800" dirty="0">
                <a:solidFill>
                  <a:srgbClr val="1F497D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6400" y="1720600"/>
            <a:ext cx="8464072" cy="4732735"/>
          </a:xfrm>
        </p:spPr>
        <p:txBody>
          <a:bodyPr/>
          <a:lstStyle/>
          <a:p>
            <a:pPr marL="0" indent="0" algn="just">
              <a:buNone/>
            </a:pPr>
            <a:r>
              <a:rPr lang="ca-ES" b="1" dirty="0" smtClean="0">
                <a:solidFill>
                  <a:srgbClr val="C00000"/>
                </a:solidFill>
              </a:rPr>
              <a:t>- + 3 punts</a:t>
            </a:r>
            <a:r>
              <a:rPr lang="ca-ES" dirty="0" smtClean="0">
                <a:solidFill>
                  <a:srgbClr val="C00000"/>
                </a:solidFill>
              </a:rPr>
              <a:t>, si a més, permet </a:t>
            </a:r>
            <a:r>
              <a:rPr lang="ca-ES" dirty="0">
                <a:solidFill>
                  <a:srgbClr val="C00000"/>
                </a:solidFill>
              </a:rPr>
              <a:t>recollir dades històriques, els paràmetres establerts i l’agregació d’altres paràmetres com la qualitat de l’aigua, la generació d’indicadors d’anàlisi i una visualització de les dades de forma </a:t>
            </a:r>
            <a:r>
              <a:rPr lang="ca-ES" dirty="0" smtClean="0">
                <a:solidFill>
                  <a:srgbClr val="C00000"/>
                </a:solidFill>
              </a:rPr>
              <a:t>georeferenciada.</a:t>
            </a:r>
          </a:p>
          <a:p>
            <a:pPr marL="0" indent="0" algn="just">
              <a:buNone/>
            </a:pPr>
            <a:r>
              <a:rPr lang="ca-ES" dirty="0" smtClean="0">
                <a:solidFill>
                  <a:srgbClr val="C00000"/>
                </a:solidFill>
              </a:rPr>
              <a:t>1.4.</a:t>
            </a:r>
            <a:r>
              <a:rPr lang="ca-ES" b="1" dirty="0" smtClean="0">
                <a:solidFill>
                  <a:srgbClr val="C00000"/>
                </a:solidFill>
              </a:rPr>
              <a:t> </a:t>
            </a:r>
            <a:r>
              <a:rPr lang="ca-ES" b="1" u="sng" dirty="0" smtClean="0">
                <a:solidFill>
                  <a:srgbClr val="C00000"/>
                </a:solidFill>
              </a:rPr>
              <a:t>Renovació </a:t>
            </a:r>
            <a:r>
              <a:rPr lang="ca-ES" b="1" u="sng" dirty="0">
                <a:solidFill>
                  <a:srgbClr val="C00000"/>
                </a:solidFill>
              </a:rPr>
              <a:t>de sistemes d’aforament per comptadors volumètrics amb sistema de telelectura</a:t>
            </a:r>
            <a:r>
              <a:rPr lang="ca-ES" b="1" dirty="0">
                <a:solidFill>
                  <a:srgbClr val="C00000"/>
                </a:solidFill>
              </a:rPr>
              <a:t> (fins a 5 punts</a:t>
            </a:r>
            <a:r>
              <a:rPr lang="ca-ES" b="1" dirty="0" smtClean="0">
                <a:solidFill>
                  <a:srgbClr val="C00000"/>
                </a:solidFill>
              </a:rPr>
              <a:t>).</a:t>
            </a:r>
          </a:p>
          <a:p>
            <a:pPr marL="0" indent="0" algn="just">
              <a:buNone/>
            </a:pPr>
            <a:r>
              <a:rPr lang="ca-ES" dirty="0" smtClean="0">
                <a:solidFill>
                  <a:srgbClr val="C00000"/>
                </a:solidFill>
              </a:rPr>
              <a:t>1.5 </a:t>
            </a:r>
            <a:r>
              <a:rPr lang="ca-ES" b="1" u="sng" dirty="0" smtClean="0">
                <a:solidFill>
                  <a:srgbClr val="C00000"/>
                </a:solidFill>
              </a:rPr>
              <a:t>Estalvi d’aigua </a:t>
            </a:r>
            <a:r>
              <a:rPr lang="ca-ES" b="1" dirty="0" smtClean="0">
                <a:solidFill>
                  <a:srgbClr val="C00000"/>
                </a:solidFill>
              </a:rPr>
              <a:t>(fins a 5 punts): </a:t>
            </a:r>
            <a:r>
              <a:rPr lang="ca-ES" dirty="0" smtClean="0">
                <a:solidFill>
                  <a:srgbClr val="C00000"/>
                </a:solidFill>
              </a:rPr>
              <a:t>del 10%,</a:t>
            </a:r>
            <a:r>
              <a:rPr lang="ca-ES" b="1" dirty="0" smtClean="0">
                <a:solidFill>
                  <a:srgbClr val="C00000"/>
                </a:solidFill>
              </a:rPr>
              <a:t> 2,5 punts; </a:t>
            </a:r>
            <a:r>
              <a:rPr lang="ca-ES" dirty="0" smtClean="0">
                <a:solidFill>
                  <a:srgbClr val="C00000"/>
                </a:solidFill>
              </a:rPr>
              <a:t>del 20%, </a:t>
            </a:r>
            <a:r>
              <a:rPr lang="ca-ES" b="1" dirty="0" smtClean="0">
                <a:solidFill>
                  <a:srgbClr val="C00000"/>
                </a:solidFill>
              </a:rPr>
              <a:t>5 punts</a:t>
            </a:r>
          </a:p>
          <a:p>
            <a:pPr marL="0" indent="0" algn="just">
              <a:buNone/>
            </a:pPr>
            <a:r>
              <a:rPr lang="ca-ES" dirty="0" smtClean="0">
                <a:solidFill>
                  <a:srgbClr val="C00000"/>
                </a:solidFill>
              </a:rPr>
              <a:t>1.6 </a:t>
            </a:r>
            <a:r>
              <a:rPr lang="ca-ES" b="1" u="sng" dirty="0" smtClean="0">
                <a:solidFill>
                  <a:srgbClr val="C00000"/>
                </a:solidFill>
              </a:rPr>
              <a:t>Aplicació de solucions innovadores en el sistema d'abastament municipal, en la seva dimensió verda </a:t>
            </a:r>
            <a:r>
              <a:rPr lang="ca-ES" b="1" dirty="0" smtClean="0">
                <a:solidFill>
                  <a:srgbClr val="C00000"/>
                </a:solidFill>
              </a:rPr>
              <a:t>( fins a 5 punts).</a:t>
            </a:r>
          </a:p>
          <a:p>
            <a:pPr marL="0" indent="0" algn="just">
              <a:buNone/>
            </a:pPr>
            <a:r>
              <a:rPr lang="ca-ES" b="1" dirty="0" smtClean="0">
                <a:solidFill>
                  <a:srgbClr val="C00000"/>
                </a:solidFill>
              </a:rPr>
              <a:t>- </a:t>
            </a:r>
            <a:r>
              <a:rPr lang="ca-ES" dirty="0" smtClean="0">
                <a:solidFill>
                  <a:srgbClr val="C00000"/>
                </a:solidFill>
              </a:rPr>
              <a:t>2 punts</a:t>
            </a:r>
            <a:r>
              <a:rPr lang="ca-ES" b="1" dirty="0" smtClean="0">
                <a:solidFill>
                  <a:srgbClr val="C00000"/>
                </a:solidFill>
              </a:rPr>
              <a:t>, </a:t>
            </a:r>
            <a:r>
              <a:rPr lang="ca-ES" dirty="0" smtClean="0">
                <a:solidFill>
                  <a:srgbClr val="C00000"/>
                </a:solidFill>
              </a:rPr>
              <a:t>si es </a:t>
            </a:r>
            <a:r>
              <a:rPr lang="ca-ES" u="sng" dirty="0" smtClean="0">
                <a:solidFill>
                  <a:srgbClr val="C00000"/>
                </a:solidFill>
              </a:rPr>
              <a:t>garanteix que els residus de construcció i demolició no perillosos es reutilitzen</a:t>
            </a:r>
            <a:r>
              <a:rPr lang="ca-ES" dirty="0" smtClean="0">
                <a:solidFill>
                  <a:srgbClr val="C00000"/>
                </a:solidFill>
              </a:rPr>
              <a:t>, es reciclen i es recuperen en un </a:t>
            </a:r>
            <a:r>
              <a:rPr lang="ca-ES" u="sng" dirty="0" smtClean="0">
                <a:solidFill>
                  <a:srgbClr val="C00000"/>
                </a:solidFill>
              </a:rPr>
              <a:t>percentatge superior al 70% </a:t>
            </a:r>
            <a:r>
              <a:rPr lang="ca-ES" dirty="0" smtClean="0">
                <a:solidFill>
                  <a:srgbClr val="C00000"/>
                </a:solidFill>
              </a:rPr>
              <a:t>del pes d'aquest residu. </a:t>
            </a:r>
          </a:p>
          <a:p>
            <a:pPr marL="0" indent="0" algn="just">
              <a:buNone/>
            </a:pPr>
            <a:r>
              <a:rPr lang="es-ES" dirty="0" smtClean="0">
                <a:solidFill>
                  <a:srgbClr val="C00000"/>
                </a:solidFill>
              </a:rPr>
              <a:t>- </a:t>
            </a:r>
            <a:r>
              <a:rPr lang="ca-ES" dirty="0" smtClean="0">
                <a:solidFill>
                  <a:srgbClr val="C00000"/>
                </a:solidFill>
              </a:rPr>
              <a:t>2 punts, si es garanteix el reciclatge dels equips i components tecnològics que es substitueixin.</a:t>
            </a:r>
          </a:p>
          <a:p>
            <a:pPr marL="0" indent="0" algn="just">
              <a:buNone/>
            </a:pPr>
            <a:r>
              <a:rPr lang="ca-ES" dirty="0" smtClean="0">
                <a:solidFill>
                  <a:srgbClr val="C00000"/>
                </a:solidFill>
              </a:rPr>
              <a:t>- 1 punt, si són solucions innovadores en el sistema de sanejament o abastament que es presentin. </a:t>
            </a:r>
          </a:p>
          <a:p>
            <a:pPr marL="0" indent="0" algn="just">
              <a:buNone/>
            </a:pPr>
            <a:endParaRPr lang="ca-ES" dirty="0">
              <a:solidFill>
                <a:srgbClr val="C00000"/>
              </a:solidFill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ca-ES" sz="2000" dirty="0">
                <a:solidFill>
                  <a:schemeClr val="tx2"/>
                </a:solidFill>
              </a:rPr>
              <a:t>Bloc 1 </a:t>
            </a:r>
            <a:r>
              <a:rPr lang="ca-ES" sz="2000" dirty="0" smtClean="0">
                <a:solidFill>
                  <a:schemeClr val="tx2"/>
                </a:solidFill>
              </a:rPr>
              <a:t>(2) criteris </a:t>
            </a:r>
            <a:r>
              <a:rPr lang="ca-ES" sz="2000" dirty="0">
                <a:solidFill>
                  <a:schemeClr val="tx2"/>
                </a:solidFill>
              </a:rPr>
              <a:t>de valoració (base 12</a:t>
            </a:r>
            <a:r>
              <a:rPr lang="ca-ES" sz="2000" dirty="0" smtClean="0">
                <a:solidFill>
                  <a:schemeClr val="tx2"/>
                </a:solidFill>
              </a:rPr>
              <a:t>) </a:t>
            </a:r>
            <a:endParaRPr lang="ca-ES" sz="2000" u="sng" dirty="0"/>
          </a:p>
          <a:p>
            <a:endParaRPr lang="ca-ES" b="0" dirty="0" smtClean="0"/>
          </a:p>
          <a:p>
            <a:endParaRPr lang="ca-ES" b="0" dirty="0" smtClean="0"/>
          </a:p>
          <a:p>
            <a:endParaRPr lang="ca-ES" b="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2BFD91D5-CF26-41F5-8442-F85411ECF362}" type="slidenum">
              <a:rPr lang="ca-ES" altLang="ca-ES" smtClean="0"/>
              <a:pPr/>
              <a:t>22</a:t>
            </a:fld>
            <a:endParaRPr lang="ca-ES" altLang="ca-ES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2981" y="5984500"/>
            <a:ext cx="1761682" cy="46883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2647" y="5988039"/>
            <a:ext cx="3145809" cy="445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2793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1800" dirty="0">
                <a:solidFill>
                  <a:srgbClr val="1F497D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61025" y="5953979"/>
            <a:ext cx="1511939" cy="402371"/>
          </a:xfrm>
          <a:prstGeom prst="rect">
            <a:avLst/>
          </a:prstGeom>
        </p:spPr>
      </p:pic>
      <p:sp>
        <p:nvSpPr>
          <p:cNvPr id="4" name="Marcador de texto 3"/>
          <p:cNvSpPr>
            <a:spLocks noGrp="1"/>
          </p:cNvSpPr>
          <p:nvPr>
            <p:ph type="body" sz="quarter" idx="13"/>
          </p:nvPr>
        </p:nvSpPr>
        <p:spPr>
          <a:xfrm>
            <a:off x="356400" y="1242198"/>
            <a:ext cx="8571600" cy="5283145"/>
          </a:xfrm>
        </p:spPr>
        <p:txBody>
          <a:bodyPr/>
          <a:lstStyle/>
          <a:p>
            <a:pPr lvl="0"/>
            <a:r>
              <a:rPr lang="ca-ES" sz="2000" dirty="0" smtClean="0">
                <a:solidFill>
                  <a:srgbClr val="1F497D"/>
                </a:solidFill>
              </a:rPr>
              <a:t>Blocs 2 i 3, criteris </a:t>
            </a:r>
            <a:r>
              <a:rPr lang="ca-ES" sz="2000" dirty="0">
                <a:solidFill>
                  <a:srgbClr val="1F497D"/>
                </a:solidFill>
              </a:rPr>
              <a:t>de valoració (base </a:t>
            </a:r>
            <a:r>
              <a:rPr lang="ca-ES" sz="2000" dirty="0" smtClean="0">
                <a:solidFill>
                  <a:srgbClr val="1F497D"/>
                </a:solidFill>
              </a:rPr>
              <a:t>12)</a:t>
            </a:r>
          </a:p>
          <a:p>
            <a:pPr lvl="0"/>
            <a:r>
              <a:rPr lang="ca-ES" sz="1800" u="sng" dirty="0" smtClean="0">
                <a:solidFill>
                  <a:srgbClr val="C00000"/>
                </a:solidFill>
              </a:rPr>
              <a:t>2. </a:t>
            </a:r>
            <a:r>
              <a:rPr lang="ca-ES" sz="1800" u="sng" dirty="0">
                <a:solidFill>
                  <a:srgbClr val="C00000"/>
                </a:solidFill>
              </a:rPr>
              <a:t>Contribució als objectius del Repte </a:t>
            </a:r>
            <a:r>
              <a:rPr lang="ca-ES" sz="1800" u="sng" dirty="0" smtClean="0">
                <a:solidFill>
                  <a:srgbClr val="C00000"/>
                </a:solidFill>
              </a:rPr>
              <a:t>Demogràfic: fins a 25 punts</a:t>
            </a:r>
          </a:p>
          <a:p>
            <a:pPr lvl="0" algn="just"/>
            <a:r>
              <a:rPr lang="ca-ES" sz="1800" b="0" dirty="0" smtClean="0">
                <a:solidFill>
                  <a:srgbClr val="C00000"/>
                </a:solidFill>
              </a:rPr>
              <a:t>2.1 Fins a 20 punts, densitat de població en funció de la fórmula</a:t>
            </a:r>
          </a:p>
          <a:p>
            <a:pPr lvl="0" algn="just"/>
            <a:r>
              <a:rPr lang="es-ES" sz="1800" b="0" dirty="0" smtClean="0">
                <a:solidFill>
                  <a:srgbClr val="C00000"/>
                </a:solidFill>
              </a:rPr>
              <a:t>		P </a:t>
            </a:r>
            <a:r>
              <a:rPr lang="es-ES" sz="1800" b="0" dirty="0">
                <a:solidFill>
                  <a:srgbClr val="C00000"/>
                </a:solidFill>
              </a:rPr>
              <a:t>= Pi + (</a:t>
            </a:r>
            <a:r>
              <a:rPr lang="es-ES" sz="1800" b="0" dirty="0" err="1">
                <a:solidFill>
                  <a:srgbClr val="C00000"/>
                </a:solidFill>
              </a:rPr>
              <a:t>Dmàx</a:t>
            </a:r>
            <a:r>
              <a:rPr lang="es-ES" sz="1800" b="0" dirty="0">
                <a:solidFill>
                  <a:srgbClr val="C00000"/>
                </a:solidFill>
              </a:rPr>
              <a:t> – D) / (</a:t>
            </a:r>
            <a:r>
              <a:rPr lang="es-ES" sz="1800" b="0" dirty="0" err="1">
                <a:solidFill>
                  <a:srgbClr val="C00000"/>
                </a:solidFill>
              </a:rPr>
              <a:t>Dmàx</a:t>
            </a:r>
            <a:r>
              <a:rPr lang="es-ES" sz="1800" b="0" dirty="0">
                <a:solidFill>
                  <a:srgbClr val="C00000"/>
                </a:solidFill>
              </a:rPr>
              <a:t> – </a:t>
            </a:r>
            <a:r>
              <a:rPr lang="es-ES" sz="1800" b="0" dirty="0" err="1">
                <a:solidFill>
                  <a:srgbClr val="C00000"/>
                </a:solidFill>
              </a:rPr>
              <a:t>Dmín</a:t>
            </a:r>
            <a:r>
              <a:rPr lang="es-ES" sz="1800" b="0" dirty="0" smtClean="0">
                <a:solidFill>
                  <a:srgbClr val="C00000"/>
                </a:solidFill>
              </a:rPr>
              <a:t>)</a:t>
            </a:r>
          </a:p>
          <a:p>
            <a:pPr lvl="0" algn="just"/>
            <a:r>
              <a:rPr lang="ca-ES" sz="1800" b="0" dirty="0" smtClean="0">
                <a:solidFill>
                  <a:srgbClr val="C00000"/>
                </a:solidFill>
              </a:rPr>
              <a:t>2.2 Fins a 5 punts, l’existència de nuclis de població en el projecte. (5 o més nuclis, 5 punts; entre 2 i 4 nuclis, 4 punts; en 1 únic nucli, 2 punts; si hi ha masies o nuclis disseminats, 1 punt).</a:t>
            </a:r>
          </a:p>
          <a:p>
            <a:pPr lvl="0"/>
            <a:endParaRPr lang="ca-ES" sz="1800" b="0" dirty="0" smtClean="0">
              <a:solidFill>
                <a:srgbClr val="C00000"/>
              </a:solidFill>
            </a:endParaRPr>
          </a:p>
          <a:p>
            <a:pPr lvl="0"/>
            <a:r>
              <a:rPr lang="ca-ES" sz="1800" u="sng" dirty="0">
                <a:solidFill>
                  <a:srgbClr val="C00000"/>
                </a:solidFill>
              </a:rPr>
              <a:t>3. </a:t>
            </a:r>
            <a:r>
              <a:rPr lang="ca-ES" sz="1800" u="sng" dirty="0" smtClean="0">
                <a:solidFill>
                  <a:srgbClr val="C00000"/>
                </a:solidFill>
              </a:rPr>
              <a:t>Grau </a:t>
            </a:r>
            <a:r>
              <a:rPr lang="ca-ES" sz="1800" u="sng" dirty="0">
                <a:solidFill>
                  <a:srgbClr val="C00000"/>
                </a:solidFill>
              </a:rPr>
              <a:t>de maduració de les </a:t>
            </a:r>
            <a:r>
              <a:rPr lang="ca-ES" sz="1800" u="sng" dirty="0" smtClean="0">
                <a:solidFill>
                  <a:srgbClr val="C00000"/>
                </a:solidFill>
              </a:rPr>
              <a:t>actuacions: fins a 10 punts</a:t>
            </a:r>
            <a:endParaRPr lang="ca-ES" sz="2000" u="sng" dirty="0" smtClean="0">
              <a:solidFill>
                <a:srgbClr val="C00000"/>
              </a:solidFill>
            </a:endParaRPr>
          </a:p>
          <a:p>
            <a:pPr algn="just"/>
            <a:r>
              <a:rPr lang="ca-ES" b="0" dirty="0" smtClean="0">
                <a:solidFill>
                  <a:srgbClr val="C00000"/>
                </a:solidFill>
              </a:rPr>
              <a:t>- </a:t>
            </a:r>
            <a:r>
              <a:rPr lang="ca-ES" sz="1800" b="0" dirty="0" smtClean="0">
                <a:solidFill>
                  <a:srgbClr val="C00000"/>
                </a:solidFill>
              </a:rPr>
              <a:t>10 punts amb projecte tècnic redactat </a:t>
            </a:r>
            <a:r>
              <a:rPr lang="ca-ES" sz="1800" b="0" dirty="0">
                <a:solidFill>
                  <a:srgbClr val="C00000"/>
                </a:solidFill>
              </a:rPr>
              <a:t>i </a:t>
            </a:r>
            <a:r>
              <a:rPr lang="ca-ES" sz="1800" b="0" dirty="0" smtClean="0">
                <a:solidFill>
                  <a:srgbClr val="C00000"/>
                </a:solidFill>
              </a:rPr>
              <a:t>aprovat i permisos sectorials del projecte.</a:t>
            </a:r>
          </a:p>
          <a:p>
            <a:pPr algn="just"/>
            <a:r>
              <a:rPr lang="ca-ES" sz="1800" b="0" dirty="0" smtClean="0">
                <a:solidFill>
                  <a:srgbClr val="C00000"/>
                </a:solidFill>
              </a:rPr>
              <a:t>-  5 </a:t>
            </a:r>
            <a:r>
              <a:rPr lang="ca-ES" sz="1800" b="0" dirty="0">
                <a:solidFill>
                  <a:srgbClr val="C00000"/>
                </a:solidFill>
              </a:rPr>
              <a:t>punts </a:t>
            </a:r>
            <a:r>
              <a:rPr lang="ca-ES" sz="1800" b="0" dirty="0" smtClean="0">
                <a:solidFill>
                  <a:srgbClr val="C00000"/>
                </a:solidFill>
              </a:rPr>
              <a:t>amb projecte </a:t>
            </a:r>
            <a:r>
              <a:rPr lang="ca-ES" sz="1800" b="0" dirty="0">
                <a:solidFill>
                  <a:srgbClr val="C00000"/>
                </a:solidFill>
              </a:rPr>
              <a:t>tècnic redactat i aprovat </a:t>
            </a:r>
            <a:r>
              <a:rPr lang="ca-ES" sz="1800" b="0" dirty="0" smtClean="0">
                <a:solidFill>
                  <a:srgbClr val="C00000"/>
                </a:solidFill>
              </a:rPr>
              <a:t>però </a:t>
            </a:r>
            <a:r>
              <a:rPr lang="ca-ES" sz="1800" b="0" dirty="0">
                <a:solidFill>
                  <a:srgbClr val="C00000"/>
                </a:solidFill>
              </a:rPr>
              <a:t>els manca algun permís sectorial previst al </a:t>
            </a:r>
            <a:r>
              <a:rPr lang="ca-ES" sz="1800" b="0" dirty="0" smtClean="0">
                <a:solidFill>
                  <a:srgbClr val="C00000"/>
                </a:solidFill>
              </a:rPr>
              <a:t>projecte.</a:t>
            </a:r>
          </a:p>
          <a:p>
            <a:pPr algn="just"/>
            <a:r>
              <a:rPr lang="ca-ES" sz="1800" b="0" dirty="0" smtClean="0">
                <a:solidFill>
                  <a:srgbClr val="C00000"/>
                </a:solidFill>
              </a:rPr>
              <a:t>- 3 punts, si disposen </a:t>
            </a:r>
            <a:r>
              <a:rPr lang="ca-ES" sz="1800" b="0" dirty="0">
                <a:solidFill>
                  <a:srgbClr val="C00000"/>
                </a:solidFill>
              </a:rPr>
              <a:t>d’un projecte tècnic redactat sense aprovar o bé </a:t>
            </a:r>
            <a:r>
              <a:rPr lang="ca-ES" sz="1800" b="0" dirty="0" smtClean="0">
                <a:solidFill>
                  <a:srgbClr val="C00000"/>
                </a:solidFill>
              </a:rPr>
              <a:t>de pressupost </a:t>
            </a:r>
            <a:r>
              <a:rPr lang="ca-ES" sz="1800" b="0" dirty="0">
                <a:solidFill>
                  <a:srgbClr val="C00000"/>
                </a:solidFill>
              </a:rPr>
              <a:t>en el cas dels contractes menors que no necessiten projecte i permisos.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2BFD91D5-CF26-41F5-8442-F85411ECF362}" type="slidenum">
              <a:rPr lang="ca-ES" altLang="ca-ES" smtClean="0"/>
              <a:pPr/>
              <a:t>23</a:t>
            </a:fld>
            <a:endParaRPr lang="ca-ES" altLang="ca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2419" y="5911303"/>
            <a:ext cx="3145809" cy="445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7370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1800" dirty="0">
                <a:solidFill>
                  <a:srgbClr val="1F497D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sz="1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6399" y="1696813"/>
            <a:ext cx="8464073" cy="4900539"/>
          </a:xfrm>
        </p:spPr>
        <p:txBody>
          <a:bodyPr/>
          <a:lstStyle/>
          <a:p>
            <a:pPr marL="0" indent="0" algn="just">
              <a:buNone/>
            </a:pPr>
            <a:r>
              <a:rPr lang="es-ES" b="1" dirty="0" smtClean="0">
                <a:solidFill>
                  <a:srgbClr val="C00000"/>
                </a:solidFill>
              </a:rPr>
              <a:t>4</a:t>
            </a:r>
            <a:r>
              <a:rPr lang="es-ES" b="1" u="sng" dirty="0" smtClean="0">
                <a:solidFill>
                  <a:srgbClr val="C00000"/>
                </a:solidFill>
              </a:rPr>
              <a:t>. </a:t>
            </a:r>
            <a:r>
              <a:rPr lang="ca-ES" b="1" u="sng" dirty="0" smtClean="0">
                <a:solidFill>
                  <a:srgbClr val="C00000"/>
                </a:solidFill>
              </a:rPr>
              <a:t>Encaix </a:t>
            </a:r>
            <a:r>
              <a:rPr lang="ca-ES" u="sng" dirty="0" smtClean="0">
                <a:solidFill>
                  <a:srgbClr val="C00000"/>
                </a:solidFill>
              </a:rPr>
              <a:t>de les actuacions </a:t>
            </a:r>
            <a:r>
              <a:rPr lang="ca-ES" b="1" u="sng" dirty="0" smtClean="0">
                <a:solidFill>
                  <a:srgbClr val="C00000"/>
                </a:solidFill>
              </a:rPr>
              <a:t>en la política catalana  del cicle de l’aigua, </a:t>
            </a:r>
            <a:r>
              <a:rPr lang="ca-ES" u="sng" dirty="0" smtClean="0">
                <a:solidFill>
                  <a:srgbClr val="C00000"/>
                </a:solidFill>
              </a:rPr>
              <a:t>especialment</a:t>
            </a:r>
            <a:r>
              <a:rPr lang="ca-ES" b="1" u="sng" dirty="0" smtClean="0">
                <a:solidFill>
                  <a:srgbClr val="C00000"/>
                </a:solidFill>
              </a:rPr>
              <a:t>, promoció i l’execució d’actuacions de política hidrològica.  (fins a 20 punts)</a:t>
            </a:r>
          </a:p>
          <a:p>
            <a:pPr algn="just">
              <a:buFontTx/>
              <a:buChar char="-"/>
            </a:pPr>
            <a:r>
              <a:rPr lang="ca-ES" b="1" dirty="0" smtClean="0">
                <a:solidFill>
                  <a:srgbClr val="C00000"/>
                </a:solidFill>
              </a:rPr>
              <a:t>4 punts, </a:t>
            </a:r>
            <a:r>
              <a:rPr lang="ca-ES" dirty="0">
                <a:solidFill>
                  <a:srgbClr val="C00000"/>
                </a:solidFill>
              </a:rPr>
              <a:t>si es disposa d’un Pla Director d’abastament i distribució d’aigua al municipi i l’actuació presentada està inclosa dins ell Pla Director.</a:t>
            </a:r>
          </a:p>
          <a:p>
            <a:pPr algn="just">
              <a:buFontTx/>
              <a:buChar char="-"/>
            </a:pPr>
            <a:r>
              <a:rPr lang="ca-ES" b="1" dirty="0">
                <a:solidFill>
                  <a:srgbClr val="C00000"/>
                </a:solidFill>
              </a:rPr>
              <a:t>4 punts</a:t>
            </a:r>
            <a:r>
              <a:rPr lang="ca-ES" dirty="0">
                <a:solidFill>
                  <a:srgbClr val="C00000"/>
                </a:solidFill>
              </a:rPr>
              <a:t>, si s'acredita una ordenança d’estalvi d’aigua aprovada</a:t>
            </a:r>
          </a:p>
          <a:p>
            <a:pPr algn="just">
              <a:buFontTx/>
              <a:buChar char="-"/>
            </a:pPr>
            <a:r>
              <a:rPr lang="ca-ES" b="1" dirty="0">
                <a:solidFill>
                  <a:srgbClr val="C00000"/>
                </a:solidFill>
              </a:rPr>
              <a:t>4 punts</a:t>
            </a:r>
            <a:r>
              <a:rPr lang="ca-ES" dirty="0">
                <a:solidFill>
                  <a:srgbClr val="C00000"/>
                </a:solidFill>
              </a:rPr>
              <a:t>, si </a:t>
            </a:r>
            <a:r>
              <a:rPr lang="it-IT" dirty="0">
                <a:solidFill>
                  <a:srgbClr val="C00000"/>
                </a:solidFill>
              </a:rPr>
              <a:t>s'acrediti un Pla d’emergència municipal per sequera redactat i </a:t>
            </a:r>
            <a:r>
              <a:rPr lang="it-IT" dirty="0" smtClean="0">
                <a:solidFill>
                  <a:srgbClr val="C00000"/>
                </a:solidFill>
              </a:rPr>
              <a:t>aprovat.</a:t>
            </a:r>
          </a:p>
          <a:p>
            <a:pPr algn="just">
              <a:buFontTx/>
              <a:buChar char="-"/>
            </a:pPr>
            <a:r>
              <a:rPr lang="it-IT" b="1" dirty="0">
                <a:solidFill>
                  <a:srgbClr val="C00000"/>
                </a:solidFill>
              </a:rPr>
              <a:t>4 punts, </a:t>
            </a:r>
            <a:r>
              <a:rPr lang="it-IT" dirty="0" smtClean="0">
                <a:solidFill>
                  <a:srgbClr val="C00000"/>
                </a:solidFill>
              </a:rPr>
              <a:t>si el municipi disposa </a:t>
            </a:r>
            <a:r>
              <a:rPr lang="it-IT" dirty="0">
                <a:solidFill>
                  <a:srgbClr val="C00000"/>
                </a:solidFill>
              </a:rPr>
              <a:t>de normativa pròpia </a:t>
            </a:r>
            <a:r>
              <a:rPr lang="it-IT" dirty="0" smtClean="0">
                <a:solidFill>
                  <a:srgbClr val="C00000"/>
                </a:solidFill>
              </a:rPr>
              <a:t>que mesures </a:t>
            </a:r>
            <a:r>
              <a:rPr lang="it-IT" dirty="0">
                <a:solidFill>
                  <a:srgbClr val="C00000"/>
                </a:solidFill>
              </a:rPr>
              <a:t>preventives, de control i seguiment, limitatives i coercitives </a:t>
            </a:r>
            <a:r>
              <a:rPr lang="it-IT" dirty="0" smtClean="0">
                <a:solidFill>
                  <a:srgbClr val="C00000"/>
                </a:solidFill>
              </a:rPr>
              <a:t>per garantir </a:t>
            </a:r>
            <a:r>
              <a:rPr lang="it-IT" dirty="0">
                <a:solidFill>
                  <a:srgbClr val="C00000"/>
                </a:solidFill>
              </a:rPr>
              <a:t>el compliment </a:t>
            </a:r>
            <a:r>
              <a:rPr lang="it-IT" dirty="0" smtClean="0">
                <a:solidFill>
                  <a:srgbClr val="C00000"/>
                </a:solidFill>
              </a:rPr>
              <a:t>del Pla </a:t>
            </a:r>
            <a:r>
              <a:rPr lang="it-IT" dirty="0">
                <a:solidFill>
                  <a:srgbClr val="C00000"/>
                </a:solidFill>
              </a:rPr>
              <a:t>especial d'actuació en situació d'alerta i eventual sequera, aprovat per Acord GOV/1/2020, de 8 de gener</a:t>
            </a:r>
            <a:r>
              <a:rPr lang="it-IT" dirty="0" smtClean="0">
                <a:solidFill>
                  <a:srgbClr val="C00000"/>
                </a:solidFill>
              </a:rPr>
              <a:t>.</a:t>
            </a:r>
          </a:p>
          <a:p>
            <a:pPr algn="just">
              <a:buFontTx/>
              <a:buChar char="-"/>
            </a:pPr>
            <a:r>
              <a:rPr lang="it-IT" b="1" dirty="0">
                <a:solidFill>
                  <a:srgbClr val="C00000"/>
                </a:solidFill>
              </a:rPr>
              <a:t>4 punts</a:t>
            </a:r>
            <a:r>
              <a:rPr lang="it-IT" dirty="0">
                <a:solidFill>
                  <a:srgbClr val="C00000"/>
                </a:solidFill>
              </a:rPr>
              <a:t>, </a:t>
            </a:r>
            <a:r>
              <a:rPr lang="it-IT" dirty="0" smtClean="0">
                <a:solidFill>
                  <a:srgbClr val="C00000"/>
                </a:solidFill>
              </a:rPr>
              <a:t>si </a:t>
            </a:r>
            <a:r>
              <a:rPr lang="it-IT" dirty="0">
                <a:solidFill>
                  <a:srgbClr val="C00000"/>
                </a:solidFill>
              </a:rPr>
              <a:t>el municipi disposa d’un Pla director de clavegueram aprovat definitivament.</a:t>
            </a:r>
            <a:endParaRPr lang="ca-ES" dirty="0">
              <a:solidFill>
                <a:srgbClr val="C00000"/>
              </a:solidFill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lvl="0"/>
            <a:r>
              <a:rPr lang="ca-ES" sz="2000" dirty="0" smtClean="0">
                <a:solidFill>
                  <a:srgbClr val="1F497D"/>
                </a:solidFill>
              </a:rPr>
              <a:t>Bloc 4  </a:t>
            </a:r>
            <a:r>
              <a:rPr lang="ca-ES" sz="2000" dirty="0">
                <a:solidFill>
                  <a:srgbClr val="1F497D"/>
                </a:solidFill>
              </a:rPr>
              <a:t>criteris de valoració (base 12)</a:t>
            </a:r>
          </a:p>
          <a:p>
            <a:endParaRPr lang="ca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2BFD91D5-CF26-41F5-8442-F85411ECF362}" type="slidenum">
              <a:rPr lang="ca-ES" altLang="ca-ES" smtClean="0"/>
              <a:pPr/>
              <a:t>24</a:t>
            </a:fld>
            <a:endParaRPr lang="ca-ES" altLang="ca-ES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1250" y="5886917"/>
            <a:ext cx="1761897" cy="469433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4446" y="5911303"/>
            <a:ext cx="3145809" cy="445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0979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ol 1">
            <a:extLst>
              <a:ext uri="{FF2B5EF4-FFF2-40B4-BE49-F238E27FC236}">
                <a16:creationId xmlns:a16="http://schemas.microsoft.com/office/drawing/2014/main" id="{088D7C47-027E-48D0-8FC0-338924951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92" y="188640"/>
            <a:ext cx="8570912" cy="911696"/>
          </a:xfrm>
        </p:spPr>
        <p:txBody>
          <a:bodyPr/>
          <a:lstStyle/>
          <a:p>
            <a:r>
              <a:rPr lang="ca-ES" sz="1800" dirty="0">
                <a:solidFill>
                  <a:schemeClr val="tx2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altLang="ca-ES" sz="1800" dirty="0"/>
          </a:p>
        </p:txBody>
      </p:sp>
      <p:sp>
        <p:nvSpPr>
          <p:cNvPr id="6148" name="Contenidor de text 3">
            <a:extLst>
              <a:ext uri="{FF2B5EF4-FFF2-40B4-BE49-F238E27FC236}">
                <a16:creationId xmlns:a16="http://schemas.microsoft.com/office/drawing/2014/main" id="{842B16F6-D085-4FD0-8C40-642162A667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3528" y="1100337"/>
            <a:ext cx="8604572" cy="1104527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ca-ES" sz="2400" dirty="0" smtClean="0">
                <a:solidFill>
                  <a:srgbClr val="000066"/>
                </a:solidFill>
              </a:rPr>
              <a:t>Compliment dels principis transversals del PRTR:</a:t>
            </a:r>
            <a:r>
              <a:rPr lang="ca-ES" b="0" dirty="0" smtClean="0"/>
              <a:t> L’</a:t>
            </a:r>
            <a:r>
              <a:rPr lang="ca-ES" dirty="0" smtClean="0"/>
              <a:t>Ordre HFP/1030/2021</a:t>
            </a:r>
            <a:r>
              <a:rPr lang="ca-ES" b="0" dirty="0" smtClean="0"/>
              <a:t>, de 29 de setembre, detalla els 8 </a:t>
            </a:r>
            <a:r>
              <a:rPr lang="ca-ES" dirty="0" smtClean="0"/>
              <a:t>principis transversals</a:t>
            </a:r>
            <a:r>
              <a:rPr lang="ca-ES" b="0" dirty="0" smtClean="0"/>
              <a:t>, que impliquen una sèrie d’obligacions i que són d’aplicació per totes les entitats executores dels fons MRR</a:t>
            </a:r>
            <a:r>
              <a:rPr lang="ca-ES" b="0" dirty="0"/>
              <a:t> </a:t>
            </a:r>
            <a:r>
              <a:rPr lang="ca-ES" u="sng" dirty="0" smtClean="0"/>
              <a:t>i que incorpora l’Ordre de bases reguladores d’aquestes subvencions</a:t>
            </a:r>
            <a:endParaRPr lang="ca-ES" sz="2400" u="sng" dirty="0">
              <a:solidFill>
                <a:srgbClr val="000066"/>
              </a:solidFill>
            </a:endParaRPr>
          </a:p>
          <a:p>
            <a:endParaRPr lang="ca-ES" sz="2400" dirty="0">
              <a:solidFill>
                <a:srgbClr val="000066"/>
              </a:solidFill>
            </a:endParaRPr>
          </a:p>
        </p:txBody>
      </p:sp>
      <p:pic>
        <p:nvPicPr>
          <p:cNvPr id="2" name="Contenidor de contingut 1" descr="Logotip Next Generation Catalunya" title="Logotip Next Generation Cataluny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6224307"/>
            <a:ext cx="1512168" cy="424823"/>
          </a:xfrm>
        </p:spPr>
      </p:pic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3F73A7EC-F967-43AE-85EF-94A8CFAC53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528" y="6381328"/>
            <a:ext cx="405408" cy="340147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7E215E-DAEC-4F44-A58E-75CFFCAA4A9D}" type="slidenum">
              <a:rPr lang="ca-ES" altLang="ca-ES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/>
              <a:t>25</a:t>
            </a:fld>
            <a:endParaRPr lang="ca-ES" altLang="ca-ES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3" name="Imatge 2" descr="Logotip de la Direcció General d'Administració Local. Departament de la Presidència. Generalitat de Catalunya&#10;" title="Logotip de la Direcció General d'Administració Local. Departament de la Presidència. Generalitat de Catalunya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291106"/>
            <a:ext cx="2166792" cy="30624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54822" y="2301628"/>
            <a:ext cx="812163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a-ES" sz="2000" b="1" dirty="0" smtClean="0">
              <a:solidFill>
                <a:srgbClr val="C00000"/>
              </a:solidFill>
            </a:endParaRPr>
          </a:p>
          <a:p>
            <a:endParaRPr lang="ca-ES" sz="2000" b="1" dirty="0">
              <a:solidFill>
                <a:srgbClr val="C00000"/>
              </a:solidFill>
            </a:endParaRPr>
          </a:p>
          <a:p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3264" y="1916832"/>
            <a:ext cx="86475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endParaRPr lang="ca-ES" sz="20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9583" y="2420888"/>
            <a:ext cx="851685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a-ES" sz="1600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El principi de compliment de fites i objectius</a:t>
            </a:r>
            <a:r>
              <a:rPr lang="ca-ES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: Els projectes han d’estar executats </a:t>
            </a:r>
            <a:r>
              <a:rPr lang="ca-ES" sz="1600" b="1" dirty="0">
                <a:solidFill>
                  <a:srgbClr val="C00000"/>
                </a:solidFill>
                <a:latin typeface="Arial" panose="020B0604020202020204" pitchFamily="34" charset="0"/>
              </a:rPr>
              <a:t>amb l’acta de recepció definitiva i lliurat a l’ús públic com a màxim el 30 de setembre de </a:t>
            </a:r>
            <a:r>
              <a:rPr lang="ca-ES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2025, i haver complert tot el que estableixen les bases reguladores.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a-ES" sz="16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a-ES" sz="1600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El principi de prevenció del Frau, Conflicte d’interessos i Corrupció</a:t>
            </a:r>
            <a:r>
              <a:rPr lang="ca-ES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: els ens locals beneficiaris han d’haver aprovat i implementat en el termini de 90 dies des de la concessió de la subvenció un Pla de Mesures Antifrau a la seva seu.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a-ES" sz="16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a-ES" sz="1600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El principi de compatibilitat amb el règim d’ajuts d’estat</a:t>
            </a:r>
            <a:r>
              <a:rPr lang="ca-ES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: aquestes subvencions no són ajuts d’estat (base 2.2).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a-ES" sz="16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a-ES" sz="1600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El principi de no admissió del doble finançament </a:t>
            </a:r>
            <a:r>
              <a:rPr lang="ca-ES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(base 9).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a-ES" sz="16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a-ES" sz="1600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El principi de no causar danys al Medi Ambient </a:t>
            </a:r>
            <a:r>
              <a:rPr lang="ca-ES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(DNSH) (base 5.2.c; 6.2.c)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a-ES" sz="16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just"/>
            <a:endParaRPr lang="ca-ES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a-ES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a-ES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a-ES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a-ES" sz="20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5912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ol 1">
            <a:extLst>
              <a:ext uri="{FF2B5EF4-FFF2-40B4-BE49-F238E27FC236}">
                <a16:creationId xmlns:a16="http://schemas.microsoft.com/office/drawing/2014/main" id="{088D7C47-027E-48D0-8FC0-338924951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92" y="188640"/>
            <a:ext cx="8570912" cy="911696"/>
          </a:xfrm>
        </p:spPr>
        <p:txBody>
          <a:bodyPr/>
          <a:lstStyle/>
          <a:p>
            <a:r>
              <a:rPr lang="ca-ES" sz="1800" dirty="0">
                <a:solidFill>
                  <a:schemeClr val="tx2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altLang="ca-ES" sz="1800" dirty="0"/>
          </a:p>
        </p:txBody>
      </p:sp>
      <p:pic>
        <p:nvPicPr>
          <p:cNvPr id="2" name="Contenidor de contingut 1" descr="Logotip Next Generation Catalunya" title="Logotip Next Generation Cataluny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6224307"/>
            <a:ext cx="1512168" cy="424823"/>
          </a:xfrm>
        </p:spPr>
      </p:pic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3F73A7EC-F967-43AE-85EF-94A8CFAC53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528" y="6381328"/>
            <a:ext cx="405408" cy="340147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7E215E-DAEC-4F44-A58E-75CFFCAA4A9D}" type="slidenum">
              <a:rPr lang="ca-ES" altLang="ca-ES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/>
              <a:t>26</a:t>
            </a:fld>
            <a:endParaRPr lang="ca-ES" altLang="ca-ES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3" name="Imatge 2" descr="Logotip de la Direcció General d'Administració Local. Departament de la Presidència. Generalitat de Catalunya&#10;" title="Logotip de la Direcció General d'Administració Local. Departament de la Presidència. Generalitat de Catalunya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291106"/>
            <a:ext cx="2166792" cy="30624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54822" y="2301628"/>
            <a:ext cx="812163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a-ES" sz="2000" b="1" dirty="0" smtClean="0">
              <a:solidFill>
                <a:srgbClr val="C00000"/>
              </a:solidFill>
            </a:endParaRPr>
          </a:p>
          <a:p>
            <a:endParaRPr lang="ca-ES" sz="2000" b="1" dirty="0">
              <a:solidFill>
                <a:srgbClr val="C00000"/>
              </a:solidFill>
            </a:endParaRPr>
          </a:p>
          <a:p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3264" y="1916832"/>
            <a:ext cx="86475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endParaRPr lang="ca-ES" sz="20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9604" y="1340768"/>
            <a:ext cx="851685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a-ES" sz="1600" b="1" u="sng" dirty="0">
                <a:solidFill>
                  <a:srgbClr val="C00000"/>
                </a:solidFill>
                <a:latin typeface="Arial" panose="020B0604020202020204" pitchFamily="34" charset="0"/>
              </a:rPr>
              <a:t>El principi de compliment amb l’etiquetatge verd i digital</a:t>
            </a:r>
            <a:r>
              <a:rPr lang="ca-ES" sz="1600" b="1" dirty="0">
                <a:solidFill>
                  <a:srgbClr val="C00000"/>
                </a:solidFill>
                <a:latin typeface="Arial" panose="020B0604020202020204" pitchFamily="34" charset="0"/>
              </a:rPr>
              <a:t> (vinculat amb l’anterior principi i determinat per a cada component i inversió al CID) (base 6.2.c)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a-ES" sz="1600" b="1" u="sng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a-ES" sz="1600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El principi d’identificació del perceptor final dels fons </a:t>
            </a:r>
            <a:r>
              <a:rPr lang="ca-ES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(contractistes i </a:t>
            </a:r>
            <a:r>
              <a:rPr lang="ca-ES" sz="1600" b="1" dirty="0" err="1" smtClean="0">
                <a:solidFill>
                  <a:srgbClr val="C00000"/>
                </a:solidFill>
                <a:latin typeface="Arial" panose="020B0604020202020204" pitchFamily="34" charset="0"/>
              </a:rPr>
              <a:t>subcontractistes</a:t>
            </a:r>
            <a:r>
              <a:rPr lang="ca-ES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).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a-ES" sz="16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a-ES" sz="1600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El </a:t>
            </a:r>
            <a:r>
              <a:rPr lang="ca-ES" sz="1600" b="1" u="sng" dirty="0">
                <a:solidFill>
                  <a:srgbClr val="C00000"/>
                </a:solidFill>
                <a:latin typeface="Arial" panose="020B0604020202020204" pitchFamily="34" charset="0"/>
              </a:rPr>
              <a:t>principi de comunicació</a:t>
            </a:r>
            <a:r>
              <a:rPr lang="ca-ES" sz="1600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: </a:t>
            </a:r>
            <a:r>
              <a:rPr lang="ca-ES" sz="1600" b="1" dirty="0">
                <a:solidFill>
                  <a:srgbClr val="C00000"/>
                </a:solidFill>
                <a:latin typeface="Arial" panose="020B0604020202020204" pitchFamily="34" charset="0"/>
              </a:rPr>
              <a:t>les actuacions subvencionades </a:t>
            </a:r>
            <a:r>
              <a:rPr lang="ca-ES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han </a:t>
            </a:r>
            <a:r>
              <a:rPr lang="ca-ES" sz="1600" b="1" dirty="0">
                <a:solidFill>
                  <a:srgbClr val="C00000"/>
                </a:solidFill>
                <a:latin typeface="Arial" panose="020B0604020202020204" pitchFamily="34" charset="0"/>
              </a:rPr>
              <a:t>d’estar degudament identificades d’acord amb les obligacions que en matèria d’informació, comunicació i publicitat determina la normativa interna i de la Unió Europea per a l’MRR. Les entitats beneficiàries d’aquestes subvencions queden obligades a fer esment, en la seva publicitat, de l’origen d’aquest finançament i a vetllar per donar-li visibilitat, incloent-hi, el distintiu de la Unió Europea i una declaració de finançament que indiqui “Finançat per la Unió Europea - </a:t>
            </a:r>
            <a:r>
              <a:rPr lang="ca-ES" sz="1600" b="1" dirty="0" err="1">
                <a:solidFill>
                  <a:srgbClr val="C00000"/>
                </a:solidFill>
                <a:latin typeface="Arial" panose="020B0604020202020204" pitchFamily="34" charset="0"/>
              </a:rPr>
              <a:t>Next</a:t>
            </a:r>
            <a:r>
              <a:rPr lang="ca-ES" sz="16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ca-ES" sz="1600" b="1" dirty="0" err="1">
                <a:solidFill>
                  <a:srgbClr val="C00000"/>
                </a:solidFill>
                <a:latin typeface="Arial" panose="020B0604020202020204" pitchFamily="34" charset="0"/>
              </a:rPr>
              <a:t>Generation</a:t>
            </a:r>
            <a:r>
              <a:rPr lang="ca-ES" sz="1600" b="1" dirty="0">
                <a:solidFill>
                  <a:srgbClr val="C00000"/>
                </a:solidFill>
                <a:latin typeface="Arial" panose="020B0604020202020204" pitchFamily="34" charset="0"/>
              </a:rPr>
              <a:t> EU</a:t>
            </a:r>
            <a:r>
              <a:rPr lang="ca-ES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”.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a-ES" sz="16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just"/>
            <a:r>
              <a:rPr lang="ca-ES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     La </a:t>
            </a:r>
            <a:r>
              <a:rPr lang="ca-ES" sz="1600" b="1" dirty="0">
                <a:solidFill>
                  <a:srgbClr val="C00000"/>
                </a:solidFill>
                <a:latin typeface="Arial" panose="020B0604020202020204" pitchFamily="34" charset="0"/>
              </a:rPr>
              <a:t>publicitat que es faci de les actuacions ha d’incloure la referència al </a:t>
            </a:r>
            <a:r>
              <a:rPr lang="ca-ES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  Departament </a:t>
            </a:r>
            <a:r>
              <a:rPr lang="ca-ES" sz="1600" b="1" dirty="0">
                <a:solidFill>
                  <a:srgbClr val="C00000"/>
                </a:solidFill>
                <a:latin typeface="Arial" panose="020B0604020202020204" pitchFamily="34" charset="0"/>
              </a:rPr>
              <a:t>de la Presidència. </a:t>
            </a:r>
          </a:p>
          <a:p>
            <a:pPr algn="just"/>
            <a:r>
              <a:rPr lang="ca-ES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	En </a:t>
            </a:r>
            <a:r>
              <a:rPr lang="ca-ES" sz="1600" b="1" dirty="0">
                <a:solidFill>
                  <a:srgbClr val="C00000"/>
                </a:solidFill>
                <a:latin typeface="Arial" panose="020B0604020202020204" pitchFamily="34" charset="0"/>
              </a:rPr>
              <a:t>el compliment d’aquests deures de publicitat, s’ha d’emprar la marca </a:t>
            </a:r>
            <a:r>
              <a:rPr lang="ca-ES" sz="1600" b="1" dirty="0" err="1">
                <a:solidFill>
                  <a:srgbClr val="C00000"/>
                </a:solidFill>
                <a:latin typeface="Arial" panose="020B0604020202020204" pitchFamily="34" charset="0"/>
              </a:rPr>
              <a:t>Next</a:t>
            </a:r>
            <a:r>
              <a:rPr lang="ca-ES" sz="16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ca-ES" sz="1600" b="1" dirty="0" err="1">
                <a:solidFill>
                  <a:srgbClr val="C00000"/>
                </a:solidFill>
                <a:latin typeface="Arial" panose="020B0604020202020204" pitchFamily="34" charset="0"/>
              </a:rPr>
              <a:t>Generation</a:t>
            </a:r>
            <a:r>
              <a:rPr lang="ca-ES" sz="1600" b="1" dirty="0">
                <a:solidFill>
                  <a:srgbClr val="C00000"/>
                </a:solidFill>
                <a:latin typeface="Arial" panose="020B0604020202020204" pitchFamily="34" charset="0"/>
              </a:rPr>
              <a:t> Catalunya (</a:t>
            </a:r>
            <a:r>
              <a:rPr lang="ca-ES" sz="1600" b="1" dirty="0" err="1">
                <a:solidFill>
                  <a:srgbClr val="C00000"/>
                </a:solidFill>
                <a:latin typeface="Arial" panose="020B0604020202020204" pitchFamily="34" charset="0"/>
              </a:rPr>
              <a:t>NGEUCat</a:t>
            </a:r>
            <a:r>
              <a:rPr lang="ca-ES" sz="1600" b="1" dirty="0">
                <a:solidFill>
                  <a:srgbClr val="C00000"/>
                </a:solidFill>
                <a:latin typeface="Arial" panose="020B0604020202020204" pitchFamily="34" charset="0"/>
              </a:rPr>
              <a:t>) de la Generalitat </a:t>
            </a:r>
            <a:r>
              <a:rPr lang="ca-ES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de Catalunya.</a:t>
            </a:r>
            <a:endParaRPr lang="ca-ES" sz="16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a-ES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a-ES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a-ES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a-ES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a-ES" sz="20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5116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1800" dirty="0">
                <a:solidFill>
                  <a:srgbClr val="1F497D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6400" y="1696812"/>
            <a:ext cx="8464072" cy="4540499"/>
          </a:xfrm>
        </p:spPr>
        <p:txBody>
          <a:bodyPr/>
          <a:lstStyle/>
          <a:p>
            <a:pPr marL="0" indent="0">
              <a:buNone/>
            </a:pPr>
            <a:r>
              <a:rPr lang="ca-ES" b="1" u="sng" dirty="0" smtClean="0">
                <a:solidFill>
                  <a:srgbClr val="C00000"/>
                </a:solidFill>
              </a:rPr>
              <a:t>Normativa</a:t>
            </a:r>
            <a:r>
              <a:rPr lang="ca-ES" b="1" dirty="0" smtClean="0">
                <a:solidFill>
                  <a:srgbClr val="C00000"/>
                </a:solidFill>
              </a:rPr>
              <a:t>:</a:t>
            </a:r>
            <a:r>
              <a:rPr lang="ca-ES" dirty="0" smtClean="0">
                <a:solidFill>
                  <a:srgbClr val="C00000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ca-ES" dirty="0" smtClean="0">
                <a:solidFill>
                  <a:srgbClr val="C00000"/>
                </a:solidFill>
              </a:rPr>
              <a:t>- </a:t>
            </a:r>
            <a:r>
              <a:rPr lang="ca-ES" sz="1400" dirty="0" smtClean="0">
                <a:solidFill>
                  <a:srgbClr val="C00000"/>
                </a:solidFill>
              </a:rPr>
              <a:t>article 6 i annexos III.C i IV.A de </a:t>
            </a:r>
            <a:r>
              <a:rPr lang="ca-ES" sz="1400" b="1" u="sng" dirty="0" smtClean="0">
                <a:solidFill>
                  <a:srgbClr val="C00000"/>
                </a:solidFill>
              </a:rPr>
              <a:t>l’Ordre HFP/1030/2021</a:t>
            </a:r>
            <a:r>
              <a:rPr lang="ca-ES" sz="1400" dirty="0" smtClean="0">
                <a:solidFill>
                  <a:srgbClr val="C00000"/>
                </a:solidFill>
              </a:rPr>
              <a:t>;</a:t>
            </a:r>
          </a:p>
          <a:p>
            <a:pPr marL="0" indent="0" algn="just">
              <a:buNone/>
            </a:pPr>
            <a:r>
              <a:rPr lang="ca-ES" sz="1400" dirty="0" smtClean="0">
                <a:solidFill>
                  <a:srgbClr val="C00000"/>
                </a:solidFill>
              </a:rPr>
              <a:t>- article 7 de </a:t>
            </a:r>
            <a:r>
              <a:rPr lang="ca-ES" sz="1400" b="1" u="sng" dirty="0" smtClean="0">
                <a:solidFill>
                  <a:srgbClr val="C00000"/>
                </a:solidFill>
              </a:rPr>
              <a:t>l’Ordre HFP/1031/2021 </a:t>
            </a:r>
            <a:r>
              <a:rPr lang="ca-ES" sz="1400" dirty="0" smtClean="0">
                <a:solidFill>
                  <a:srgbClr val="C00000"/>
                </a:solidFill>
              </a:rPr>
              <a:t>(Sistema d’informació </a:t>
            </a:r>
            <a:r>
              <a:rPr lang="ca-ES" sz="1400" b="1" dirty="0" err="1" smtClean="0">
                <a:solidFill>
                  <a:srgbClr val="C00000"/>
                </a:solidFill>
              </a:rPr>
              <a:t>CoFFEE</a:t>
            </a:r>
            <a:r>
              <a:rPr lang="ca-ES" sz="1400" b="1" dirty="0" smtClean="0">
                <a:solidFill>
                  <a:srgbClr val="C00000"/>
                </a:solidFill>
              </a:rPr>
              <a:t>-MRR</a:t>
            </a:r>
            <a:r>
              <a:rPr lang="ca-ES" sz="1400" dirty="0" smtClean="0">
                <a:solidFill>
                  <a:srgbClr val="C00000"/>
                </a:solidFill>
              </a:rPr>
              <a:t>) </a:t>
            </a:r>
            <a:endParaRPr lang="ca-ES" sz="1400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ca-ES" sz="1400" b="1" dirty="0" smtClean="0">
                <a:solidFill>
                  <a:srgbClr val="C00000"/>
                </a:solidFill>
              </a:rPr>
              <a:t>- </a:t>
            </a:r>
            <a:r>
              <a:rPr lang="ca-ES" sz="1400" b="1" u="sng" dirty="0" smtClean="0">
                <a:solidFill>
                  <a:srgbClr val="C00000"/>
                </a:solidFill>
              </a:rPr>
              <a:t>Ordre HFP/55/2023</a:t>
            </a:r>
            <a:r>
              <a:rPr lang="ca-ES" sz="1400" dirty="0" smtClean="0">
                <a:solidFill>
                  <a:srgbClr val="C00000"/>
                </a:solidFill>
              </a:rPr>
              <a:t>, d’anàlisi sistèmic del risc de conflicte d’interessos (</a:t>
            </a:r>
            <a:r>
              <a:rPr lang="ca-ES" sz="1400" b="1" dirty="0" smtClean="0">
                <a:solidFill>
                  <a:srgbClr val="C00000"/>
                </a:solidFill>
              </a:rPr>
              <a:t>MINERVA</a:t>
            </a:r>
            <a:r>
              <a:rPr lang="ca-ES" sz="1600" dirty="0" smtClean="0">
                <a:solidFill>
                  <a:srgbClr val="C00000"/>
                </a:solidFill>
              </a:rPr>
              <a:t>)</a:t>
            </a:r>
            <a:endParaRPr lang="ca-ES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ca-ES" b="1" u="sng" dirty="0" smtClean="0">
                <a:solidFill>
                  <a:srgbClr val="C00000"/>
                </a:solidFill>
              </a:rPr>
              <a:t>Obligacions</a:t>
            </a:r>
            <a:r>
              <a:rPr lang="ca-ES" b="1" dirty="0" smtClean="0">
                <a:solidFill>
                  <a:srgbClr val="C00000"/>
                </a:solidFill>
              </a:rPr>
              <a:t>:</a:t>
            </a:r>
          </a:p>
          <a:p>
            <a:pPr algn="just">
              <a:buFontTx/>
              <a:buChar char="-"/>
            </a:pPr>
            <a:r>
              <a:rPr lang="ca-ES" dirty="0" smtClean="0">
                <a:solidFill>
                  <a:srgbClr val="C00000"/>
                </a:solidFill>
              </a:rPr>
              <a:t>Declaracions d’Absència de Conflicte d’Interessos al procediment (</a:t>
            </a:r>
            <a:r>
              <a:rPr lang="ca-ES" b="1" dirty="0" smtClean="0">
                <a:solidFill>
                  <a:srgbClr val="C00000"/>
                </a:solidFill>
              </a:rPr>
              <a:t>DACI</a:t>
            </a:r>
            <a:r>
              <a:rPr lang="ca-ES" dirty="0" smtClean="0">
                <a:solidFill>
                  <a:srgbClr val="C00000"/>
                </a:solidFill>
              </a:rPr>
              <a:t>) de qui selecciona i dissenya el Projecte que es presenta.</a:t>
            </a:r>
          </a:p>
          <a:p>
            <a:pPr algn="just">
              <a:buFontTx/>
              <a:buChar char="-"/>
            </a:pPr>
            <a:r>
              <a:rPr lang="ca-ES" b="1" dirty="0" smtClean="0">
                <a:solidFill>
                  <a:srgbClr val="C00000"/>
                </a:solidFill>
              </a:rPr>
              <a:t>Formació antifrau </a:t>
            </a:r>
            <a:r>
              <a:rPr lang="ca-ES" dirty="0" smtClean="0">
                <a:solidFill>
                  <a:srgbClr val="C00000"/>
                </a:solidFill>
              </a:rPr>
              <a:t>de qui selecciona, dissenya projecte i participa en gestió i execució.</a:t>
            </a:r>
          </a:p>
          <a:p>
            <a:pPr algn="just">
              <a:buFontTx/>
              <a:buChar char="-"/>
            </a:pPr>
            <a:r>
              <a:rPr lang="ca-ES" dirty="0" smtClean="0">
                <a:solidFill>
                  <a:srgbClr val="C00000"/>
                </a:solidFill>
              </a:rPr>
              <a:t>Aprovació i implementació d’un </a:t>
            </a:r>
            <a:r>
              <a:rPr lang="ca-ES" b="1" dirty="0" smtClean="0">
                <a:solidFill>
                  <a:srgbClr val="C00000"/>
                </a:solidFill>
              </a:rPr>
              <a:t>Pla de Mesures Antifrau (PMA) en el termini màxim de </a:t>
            </a:r>
            <a:r>
              <a:rPr lang="ca-ES" dirty="0" smtClean="0">
                <a:solidFill>
                  <a:srgbClr val="C00000"/>
                </a:solidFill>
              </a:rPr>
              <a:t>90 dies després de la concessió.</a:t>
            </a:r>
          </a:p>
          <a:p>
            <a:pPr algn="just">
              <a:buFontTx/>
              <a:buChar char="-"/>
            </a:pPr>
            <a:r>
              <a:rPr lang="ca-ES" dirty="0" smtClean="0">
                <a:solidFill>
                  <a:srgbClr val="C00000"/>
                </a:solidFill>
              </a:rPr>
              <a:t>Avaluació del risc: </a:t>
            </a:r>
            <a:r>
              <a:rPr lang="ca-ES" b="1" dirty="0" smtClean="0">
                <a:solidFill>
                  <a:srgbClr val="C00000"/>
                </a:solidFill>
              </a:rPr>
              <a:t>Mapa de Riscos </a:t>
            </a:r>
            <a:r>
              <a:rPr lang="ca-ES" dirty="0" smtClean="0">
                <a:solidFill>
                  <a:srgbClr val="C00000"/>
                </a:solidFill>
              </a:rPr>
              <a:t>del procediment a aplicar (matriu model)</a:t>
            </a:r>
          </a:p>
          <a:p>
            <a:pPr algn="just">
              <a:buFontTx/>
              <a:buChar char="-"/>
            </a:pPr>
            <a:r>
              <a:rPr lang="ca-ES" b="1" dirty="0" err="1" smtClean="0">
                <a:solidFill>
                  <a:srgbClr val="C00000"/>
                </a:solidFill>
              </a:rPr>
              <a:t>DACIs</a:t>
            </a:r>
            <a:r>
              <a:rPr lang="ca-ES" b="1" dirty="0" smtClean="0">
                <a:solidFill>
                  <a:srgbClr val="C00000"/>
                </a:solidFill>
              </a:rPr>
              <a:t> </a:t>
            </a:r>
            <a:r>
              <a:rPr lang="ca-ES" dirty="0" smtClean="0">
                <a:solidFill>
                  <a:srgbClr val="C00000"/>
                </a:solidFill>
              </a:rPr>
              <a:t>dels òrgans que participen en la selecció de l’adjudicatari i adjudicatari</a:t>
            </a:r>
          </a:p>
          <a:p>
            <a:pPr algn="just">
              <a:buFontTx/>
              <a:buChar char="-"/>
            </a:pPr>
            <a:r>
              <a:rPr lang="ca-ES" dirty="0" smtClean="0">
                <a:solidFill>
                  <a:srgbClr val="C00000"/>
                </a:solidFill>
              </a:rPr>
              <a:t>Anàlisi sistèmic de Conflicte d’interessos (Ordre HFP/55/2023) </a:t>
            </a:r>
            <a:r>
              <a:rPr lang="ca-ES" b="1" dirty="0" smtClean="0">
                <a:solidFill>
                  <a:srgbClr val="C00000"/>
                </a:solidFill>
              </a:rPr>
              <a:t>MINERVA</a:t>
            </a:r>
            <a:r>
              <a:rPr lang="ca-ES" dirty="0" smtClean="0">
                <a:solidFill>
                  <a:srgbClr val="C00000"/>
                </a:solidFill>
              </a:rPr>
              <a:t>.</a:t>
            </a:r>
          </a:p>
          <a:p>
            <a:pPr>
              <a:buFontTx/>
              <a:buChar char="-"/>
            </a:pPr>
            <a:endParaRPr lang="ca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a-ES" sz="2400" u="sng" dirty="0">
                <a:solidFill>
                  <a:srgbClr val="C00000"/>
                </a:solidFill>
              </a:rPr>
              <a:t>El principi de prevenció del </a:t>
            </a:r>
            <a:r>
              <a:rPr lang="ca-ES" sz="2400" u="sng" dirty="0" smtClean="0">
                <a:solidFill>
                  <a:srgbClr val="C00000"/>
                </a:solidFill>
              </a:rPr>
              <a:t>frau</a:t>
            </a:r>
            <a:r>
              <a:rPr lang="ca-ES" sz="2400" u="sng" dirty="0">
                <a:solidFill>
                  <a:srgbClr val="C00000"/>
                </a:solidFill>
              </a:rPr>
              <a:t>, </a:t>
            </a:r>
            <a:r>
              <a:rPr lang="ca-ES" sz="2400" u="sng" dirty="0" smtClean="0">
                <a:solidFill>
                  <a:srgbClr val="C00000"/>
                </a:solidFill>
              </a:rPr>
              <a:t>conflicte </a:t>
            </a:r>
            <a:r>
              <a:rPr lang="ca-ES" sz="2400" u="sng" dirty="0">
                <a:solidFill>
                  <a:srgbClr val="C00000"/>
                </a:solidFill>
              </a:rPr>
              <a:t>d’interessos i </a:t>
            </a:r>
            <a:r>
              <a:rPr lang="ca-ES" sz="2400" u="sng" dirty="0" smtClean="0">
                <a:solidFill>
                  <a:srgbClr val="C00000"/>
                </a:solidFill>
              </a:rPr>
              <a:t>corrupció</a:t>
            </a:r>
            <a:endParaRPr lang="ca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2BFD91D5-CF26-41F5-8442-F85411ECF362}" type="slidenum">
              <a:rPr lang="ca-ES" altLang="ca-ES" smtClean="0"/>
              <a:pPr/>
              <a:t>27</a:t>
            </a:fld>
            <a:endParaRPr lang="ca-ES" altLang="ca-ES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2360" y="6021288"/>
            <a:ext cx="1761897" cy="469433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4088" y="6093865"/>
            <a:ext cx="3145809" cy="445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5851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ol 1">
            <a:extLst>
              <a:ext uri="{FF2B5EF4-FFF2-40B4-BE49-F238E27FC236}">
                <a16:creationId xmlns:a16="http://schemas.microsoft.com/office/drawing/2014/main" id="{C475012C-B18E-499D-B7D3-8A6AC6FDF3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576" y="1556792"/>
            <a:ext cx="7772400" cy="3096344"/>
          </a:xfrm>
        </p:spPr>
        <p:txBody>
          <a:bodyPr>
            <a:normAutofit/>
          </a:bodyPr>
          <a:lstStyle/>
          <a:p>
            <a:pPr eaLnBrk="1" hangingPunct="1"/>
            <a:r>
              <a:rPr lang="ca-ES" altLang="ca-ES" sz="2800" dirty="0" smtClean="0"/>
              <a:t>Gràcies per la vostra atenció</a:t>
            </a:r>
            <a:br>
              <a:rPr lang="ca-ES" altLang="ca-ES" sz="2800" dirty="0" smtClean="0"/>
            </a:br>
            <a:r>
              <a:rPr lang="ca-ES" altLang="ca-ES" sz="2800" dirty="0" smtClean="0"/>
              <a:t>municat.gencat.cat</a:t>
            </a:r>
            <a:br>
              <a:rPr lang="ca-ES" altLang="ca-ES" sz="2800" dirty="0" smtClean="0"/>
            </a:br>
            <a:r>
              <a:rPr lang="ca-ES" altLang="ca-ES" sz="2800" dirty="0"/>
              <a:t/>
            </a:r>
            <a:br>
              <a:rPr lang="ca-ES" altLang="ca-ES" sz="2800" dirty="0"/>
            </a:br>
            <a:r>
              <a:rPr lang="ca-ES" altLang="ca-ES" sz="2800" dirty="0" smtClean="0"/>
              <a:t>Per a</a:t>
            </a:r>
            <a:r>
              <a:rPr lang="ca-ES" sz="2800" dirty="0" smtClean="0"/>
              <a:t> </a:t>
            </a:r>
            <a:r>
              <a:rPr lang="ca-ES" sz="2800" dirty="0"/>
              <a:t>qualsevol </a:t>
            </a:r>
            <a:r>
              <a:rPr lang="ca-ES" sz="2800" dirty="0" smtClean="0"/>
              <a:t>consulta </a:t>
            </a:r>
            <a:r>
              <a:rPr lang="ca-ES" sz="2800" dirty="0"/>
              <a:t>o dubte </a:t>
            </a:r>
            <a:r>
              <a:rPr lang="ca-ES" sz="2800" dirty="0" smtClean="0"/>
              <a:t>sobre la convocatòria, </a:t>
            </a:r>
            <a:r>
              <a:rPr lang="ca-ES" sz="2800" dirty="0"/>
              <a:t>poseu-vos en contacte a través de la Bustia Fons </a:t>
            </a:r>
            <a:r>
              <a:rPr lang="ca-ES" sz="2800" dirty="0" smtClean="0"/>
              <a:t>Europeu</a:t>
            </a:r>
            <a:br>
              <a:rPr lang="ca-ES" sz="2800" dirty="0" smtClean="0"/>
            </a:br>
            <a:r>
              <a:rPr lang="ca-ES" sz="2800" u="sng" dirty="0" smtClean="0">
                <a:hlinkClick r:id="rId2"/>
              </a:rPr>
              <a:t>fons-europeu.presidencia@gencat.cat</a:t>
            </a:r>
            <a:r>
              <a:rPr lang="ca-ES" sz="2700" dirty="0"/>
              <a:t>   </a:t>
            </a:r>
            <a:endParaRPr lang="ca-ES" altLang="ca-ES" sz="2700" dirty="0"/>
          </a:p>
        </p:txBody>
      </p:sp>
      <p:pic>
        <p:nvPicPr>
          <p:cNvPr id="4" name="Imat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303" y="6107834"/>
            <a:ext cx="3950874" cy="534888"/>
          </a:xfrm>
          <a:prstGeom prst="rect">
            <a:avLst/>
          </a:prstGeom>
        </p:spPr>
      </p:pic>
      <p:pic>
        <p:nvPicPr>
          <p:cNvPr id="7" name="Contenidor de contingut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34329" y="6316545"/>
            <a:ext cx="1363574" cy="38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tg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4864" y="6354880"/>
            <a:ext cx="2338967" cy="33585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ol 1">
            <a:extLst>
              <a:ext uri="{FF2B5EF4-FFF2-40B4-BE49-F238E27FC236}">
                <a16:creationId xmlns:a16="http://schemas.microsoft.com/office/drawing/2014/main" id="{088D7C47-027E-48D0-8FC0-338924951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92" y="188640"/>
            <a:ext cx="8570912" cy="911696"/>
          </a:xfrm>
        </p:spPr>
        <p:txBody>
          <a:bodyPr/>
          <a:lstStyle/>
          <a:p>
            <a:r>
              <a:rPr lang="ca-ES" sz="1800" dirty="0">
                <a:solidFill>
                  <a:schemeClr val="tx2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altLang="ca-ES" sz="1800" dirty="0">
              <a:solidFill>
                <a:schemeClr val="tx2"/>
              </a:solidFill>
            </a:endParaRPr>
          </a:p>
        </p:txBody>
      </p:sp>
      <p:sp>
        <p:nvSpPr>
          <p:cNvPr id="6148" name="Contenidor de text 3">
            <a:extLst>
              <a:ext uri="{FF2B5EF4-FFF2-40B4-BE49-F238E27FC236}">
                <a16:creationId xmlns:a16="http://schemas.microsoft.com/office/drawing/2014/main" id="{842B16F6-D085-4FD0-8C40-642162A667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6392" y="1196752"/>
            <a:ext cx="8490632" cy="57606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ca-ES" sz="2400" dirty="0" smtClean="0">
                <a:solidFill>
                  <a:srgbClr val="000066"/>
                </a:solidFill>
              </a:rPr>
              <a:t>Marc</a:t>
            </a:r>
            <a:r>
              <a:rPr lang="ca-ES" sz="3400" dirty="0" smtClean="0">
                <a:solidFill>
                  <a:srgbClr val="000066"/>
                </a:solidFill>
              </a:rPr>
              <a:t> </a:t>
            </a:r>
            <a:r>
              <a:rPr lang="ca-ES" sz="2400" dirty="0" smtClean="0">
                <a:solidFill>
                  <a:srgbClr val="000066"/>
                </a:solidFill>
              </a:rPr>
              <a:t>normatiu general:</a:t>
            </a:r>
            <a:endParaRPr lang="ca-ES" sz="2400" dirty="0">
              <a:solidFill>
                <a:srgbClr val="FF0000"/>
              </a:solidFill>
            </a:endParaRPr>
          </a:p>
        </p:txBody>
      </p:sp>
      <p:pic>
        <p:nvPicPr>
          <p:cNvPr id="2" name="Contenidor de contingut 1" descr="Logotip Next Generation Catalunya" title="Logotip Next Generation Cataluny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6224307"/>
            <a:ext cx="1512168" cy="424823"/>
          </a:xfrm>
        </p:spPr>
      </p:pic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3F73A7EC-F967-43AE-85EF-94A8CFAC53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528" y="6381328"/>
            <a:ext cx="405408" cy="340147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7E215E-DAEC-4F44-A58E-75CFFCAA4A9D}" type="slidenum">
              <a:rPr lang="ca-ES" altLang="ca-ES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/>
              <a:t>3</a:t>
            </a:fld>
            <a:endParaRPr lang="ca-ES" altLang="ca-ES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3" name="Imatge 2" descr="Logotip de la Direcció General d'Administració Local. Departament de la Presidència. Generalitat de Catalunya&#10;" title="Logotip de la Direcció General d'Administració Local. Departament de la Presidència. Generalitat de Catalunya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291106"/>
            <a:ext cx="2166792" cy="30624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6392" y="1700808"/>
            <a:ext cx="8490632" cy="7335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ca-ES" b="1" dirty="0" smtClean="0">
                <a:solidFill>
                  <a:srgbClr val="C00000"/>
                </a:solidFill>
              </a:rPr>
              <a:t>Ordre HFP/1030/2021, de 29 de setembre. </a:t>
            </a:r>
            <a:r>
              <a:rPr lang="ca-ES" dirty="0" smtClean="0">
                <a:solidFill>
                  <a:srgbClr val="C00000"/>
                </a:solidFill>
              </a:rPr>
              <a:t>Configura i desenvolupa</a:t>
            </a:r>
            <a:r>
              <a:rPr lang="ca-ES" b="1" dirty="0" smtClean="0">
                <a:solidFill>
                  <a:srgbClr val="C00000"/>
                </a:solidFill>
              </a:rPr>
              <a:t> el sistema de gestió del Pla de recuperació, transformació i resiliència (PRTR</a:t>
            </a:r>
            <a:r>
              <a:rPr lang="es-ES" b="1" dirty="0" smtClean="0">
                <a:solidFill>
                  <a:srgbClr val="C00000"/>
                </a:solidFill>
              </a:rPr>
              <a:t>) </a:t>
            </a:r>
            <a:r>
              <a:rPr lang="ca-ES" dirty="0" smtClean="0">
                <a:solidFill>
                  <a:srgbClr val="C00000"/>
                </a:solidFill>
              </a:rPr>
              <a:t>(</a:t>
            </a:r>
            <a:r>
              <a:rPr lang="ca-ES" b="1" dirty="0" smtClean="0">
                <a:solidFill>
                  <a:srgbClr val="C00000"/>
                </a:solidFill>
              </a:rPr>
              <a:t>en el cas present és el component 5, inversió 3 del PRTR</a:t>
            </a:r>
            <a:r>
              <a:rPr lang="ca-ES" dirty="0" smtClean="0">
                <a:solidFill>
                  <a:srgbClr val="C00000"/>
                </a:solidFill>
              </a:rPr>
              <a:t>) i també enumera i defineix els </a:t>
            </a:r>
            <a:r>
              <a:rPr lang="ca-ES" b="1" dirty="0" smtClean="0">
                <a:solidFill>
                  <a:srgbClr val="C00000"/>
                </a:solidFill>
              </a:rPr>
              <a:t>principis </a:t>
            </a:r>
            <a:r>
              <a:rPr lang="ca-ES" dirty="0" smtClean="0">
                <a:solidFill>
                  <a:srgbClr val="C00000"/>
                </a:solidFill>
              </a:rPr>
              <a:t>o criteris específics, d’obligatòria consideració en la planificació i execució dels components del PRTR i, per tant, </a:t>
            </a:r>
            <a:r>
              <a:rPr lang="ca-ES" b="1" dirty="0" smtClean="0">
                <a:solidFill>
                  <a:srgbClr val="C00000"/>
                </a:solidFill>
              </a:rPr>
              <a:t>transversals </a:t>
            </a:r>
            <a:r>
              <a:rPr lang="ca-ES" dirty="0" smtClean="0">
                <a:solidFill>
                  <a:srgbClr val="C00000"/>
                </a:solidFill>
              </a:rPr>
              <a:t>en el conjunt del PRTR.</a:t>
            </a:r>
          </a:p>
          <a:p>
            <a:pPr marL="285750" indent="-285750" algn="just">
              <a:buFontTx/>
              <a:buChar char="-"/>
            </a:pPr>
            <a:r>
              <a:rPr lang="ca-ES" b="1" dirty="0" smtClean="0">
                <a:solidFill>
                  <a:srgbClr val="C00000"/>
                </a:solidFill>
              </a:rPr>
              <a:t>Ordre </a:t>
            </a:r>
            <a:r>
              <a:rPr lang="ca-ES" b="1" dirty="0">
                <a:solidFill>
                  <a:srgbClr val="C00000"/>
                </a:solidFill>
              </a:rPr>
              <a:t>HFP/1031/2021, de 29 de </a:t>
            </a:r>
            <a:r>
              <a:rPr lang="ca-ES" b="1" dirty="0" smtClean="0">
                <a:solidFill>
                  <a:srgbClr val="C00000"/>
                </a:solidFill>
              </a:rPr>
              <a:t>setembre. E</a:t>
            </a:r>
            <a:r>
              <a:rPr lang="ca-ES" dirty="0" smtClean="0">
                <a:solidFill>
                  <a:srgbClr val="C00000"/>
                </a:solidFill>
              </a:rPr>
              <a:t>stableix </a:t>
            </a:r>
            <a:r>
              <a:rPr lang="ca-ES" b="1" dirty="0">
                <a:solidFill>
                  <a:srgbClr val="C00000"/>
                </a:solidFill>
              </a:rPr>
              <a:t>el procediment i format de </a:t>
            </a:r>
            <a:r>
              <a:rPr lang="ca-ES" b="1" dirty="0" smtClean="0">
                <a:solidFill>
                  <a:srgbClr val="C00000"/>
                </a:solidFill>
              </a:rPr>
              <a:t>la informació </a:t>
            </a:r>
            <a:r>
              <a:rPr lang="ca-ES" b="1" dirty="0">
                <a:solidFill>
                  <a:srgbClr val="C00000"/>
                </a:solidFill>
              </a:rPr>
              <a:t>a proporcionar </a:t>
            </a:r>
            <a:r>
              <a:rPr lang="ca-ES" dirty="0">
                <a:solidFill>
                  <a:srgbClr val="C00000"/>
                </a:solidFill>
              </a:rPr>
              <a:t>per les </a:t>
            </a:r>
            <a:r>
              <a:rPr lang="ca-ES" dirty="0" smtClean="0">
                <a:solidFill>
                  <a:srgbClr val="C00000"/>
                </a:solidFill>
              </a:rPr>
              <a:t>entitats </a:t>
            </a:r>
            <a:r>
              <a:rPr lang="ca-ES" dirty="0">
                <a:solidFill>
                  <a:srgbClr val="C00000"/>
                </a:solidFill>
              </a:rPr>
              <a:t>del </a:t>
            </a:r>
            <a:r>
              <a:rPr lang="ca-ES" dirty="0" smtClean="0">
                <a:solidFill>
                  <a:srgbClr val="C00000"/>
                </a:solidFill>
              </a:rPr>
              <a:t>sector públic estatal</a:t>
            </a:r>
            <a:r>
              <a:rPr lang="ca-ES" dirty="0">
                <a:solidFill>
                  <a:srgbClr val="C00000"/>
                </a:solidFill>
              </a:rPr>
              <a:t>, </a:t>
            </a:r>
            <a:r>
              <a:rPr lang="ca-ES" dirty="0" smtClean="0">
                <a:solidFill>
                  <a:srgbClr val="C00000"/>
                </a:solidFill>
              </a:rPr>
              <a:t>autonòmic </a:t>
            </a:r>
            <a:r>
              <a:rPr lang="ca-ES" dirty="0">
                <a:solidFill>
                  <a:srgbClr val="C00000"/>
                </a:solidFill>
              </a:rPr>
              <a:t>i </a:t>
            </a:r>
            <a:r>
              <a:rPr lang="ca-ES" dirty="0" smtClean="0">
                <a:solidFill>
                  <a:srgbClr val="C00000"/>
                </a:solidFill>
              </a:rPr>
              <a:t>local per al </a:t>
            </a:r>
            <a:r>
              <a:rPr lang="ca-ES" dirty="0">
                <a:solidFill>
                  <a:srgbClr val="C00000"/>
                </a:solidFill>
              </a:rPr>
              <a:t>seguiment del</a:t>
            </a:r>
            <a:r>
              <a:rPr lang="ca-ES" b="1" dirty="0">
                <a:solidFill>
                  <a:srgbClr val="C00000"/>
                </a:solidFill>
              </a:rPr>
              <a:t> compliment de fites i objectius i d’execució pressupostària i comptable de les mesures dels components del </a:t>
            </a:r>
            <a:r>
              <a:rPr lang="ca-ES" b="1" dirty="0" smtClean="0">
                <a:solidFill>
                  <a:srgbClr val="C00000"/>
                </a:solidFill>
              </a:rPr>
              <a:t>PRTR.</a:t>
            </a:r>
          </a:p>
          <a:p>
            <a:pPr marL="285750" indent="-285750" algn="just">
              <a:buFontTx/>
              <a:buChar char="-"/>
            </a:pPr>
            <a:r>
              <a:rPr lang="ca-ES" b="1" dirty="0" smtClean="0">
                <a:solidFill>
                  <a:srgbClr val="C00000"/>
                </a:solidFill>
              </a:rPr>
              <a:t>Resolució 1/2022, de 12 abril</a:t>
            </a:r>
            <a:r>
              <a:rPr lang="ca-ES" dirty="0" smtClean="0">
                <a:solidFill>
                  <a:srgbClr val="C00000"/>
                </a:solidFill>
              </a:rPr>
              <a:t>, de la Secretaria General de Fons Europeus. S’hi </a:t>
            </a:r>
            <a:r>
              <a:rPr lang="ca-ES" b="1" dirty="0" smtClean="0">
                <a:solidFill>
                  <a:srgbClr val="C00000"/>
                </a:solidFill>
              </a:rPr>
              <a:t>s’estableixen instruccions a fi de clarificar la condició d’entitat executora, la designació dels òrgans responsables de les mesures i dels òrgans gestors de projectes i subprojectes, </a:t>
            </a:r>
            <a:r>
              <a:rPr lang="ca-ES" dirty="0" smtClean="0">
                <a:solidFill>
                  <a:srgbClr val="C00000"/>
                </a:solidFill>
              </a:rPr>
              <a:t>en el marc del sistema de gestió del Pla de Recuperació, Transformació i Resiliència. En aquest sentit, i per a aquestes subvencions, </a:t>
            </a:r>
            <a:r>
              <a:rPr lang="en-AE" b="1" dirty="0" smtClean="0">
                <a:solidFill>
                  <a:srgbClr val="C00000"/>
                </a:solidFill>
              </a:rPr>
              <a:t>e</a:t>
            </a:r>
            <a:r>
              <a:rPr lang="ca-ES" b="1" dirty="0" smtClean="0">
                <a:solidFill>
                  <a:srgbClr val="C00000"/>
                </a:solidFill>
              </a:rPr>
              <a:t>s consideren entitats executores les entitats locals</a:t>
            </a:r>
            <a:r>
              <a:rPr lang="ca-ES" dirty="0" smtClean="0">
                <a:solidFill>
                  <a:srgbClr val="C00000"/>
                </a:solidFill>
              </a:rPr>
              <a:t>.</a:t>
            </a:r>
          </a:p>
          <a:p>
            <a:pPr algn="just"/>
            <a:endParaRPr lang="ca-ES" dirty="0" smtClean="0">
              <a:solidFill>
                <a:srgbClr val="C00000"/>
              </a:solidFill>
            </a:endParaRPr>
          </a:p>
          <a:p>
            <a:endParaRPr lang="en-AE" dirty="0" smtClean="0"/>
          </a:p>
          <a:p>
            <a:r>
              <a:rPr lang="ca-ES" b="1" dirty="0" smtClean="0">
                <a:solidFill>
                  <a:srgbClr val="C00000"/>
                </a:solidFill>
              </a:rPr>
              <a:t> </a:t>
            </a:r>
            <a:endParaRPr lang="ca-ES" dirty="0">
              <a:solidFill>
                <a:srgbClr val="C00000"/>
              </a:solidFill>
            </a:endParaRPr>
          </a:p>
          <a:p>
            <a:endParaRPr lang="en-AE" dirty="0"/>
          </a:p>
          <a:p>
            <a:pPr algn="just"/>
            <a:r>
              <a:rPr lang="ca-ES" dirty="0" smtClean="0"/>
              <a:t> </a:t>
            </a:r>
          </a:p>
          <a:p>
            <a:pPr algn="just"/>
            <a:endParaRPr lang="ca-ES" dirty="0"/>
          </a:p>
          <a:p>
            <a:endParaRPr lang="ca-ES" dirty="0" smtClean="0"/>
          </a:p>
          <a:p>
            <a:pPr marL="285750" indent="-285750" algn="just">
              <a:buFontTx/>
              <a:buChar char="-"/>
            </a:pPr>
            <a:endParaRPr lang="ca-ES" dirty="0"/>
          </a:p>
          <a:p>
            <a:endParaRPr lang="en-AE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ca-ES" b="1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34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ol 1">
            <a:extLst>
              <a:ext uri="{FF2B5EF4-FFF2-40B4-BE49-F238E27FC236}">
                <a16:creationId xmlns:a16="http://schemas.microsoft.com/office/drawing/2014/main" id="{088D7C47-027E-48D0-8FC0-338924951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92" y="188640"/>
            <a:ext cx="8570912" cy="911696"/>
          </a:xfrm>
        </p:spPr>
        <p:txBody>
          <a:bodyPr/>
          <a:lstStyle/>
          <a:p>
            <a:r>
              <a:rPr lang="ca-ES" sz="1800" dirty="0">
                <a:solidFill>
                  <a:schemeClr val="tx2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altLang="ca-ES" sz="1800" dirty="0"/>
          </a:p>
        </p:txBody>
      </p:sp>
      <p:sp>
        <p:nvSpPr>
          <p:cNvPr id="6148" name="Contenidor de text 3">
            <a:extLst>
              <a:ext uri="{FF2B5EF4-FFF2-40B4-BE49-F238E27FC236}">
                <a16:creationId xmlns:a16="http://schemas.microsoft.com/office/drawing/2014/main" id="{842B16F6-D085-4FD0-8C40-642162A667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7188" y="1340768"/>
            <a:ext cx="8570912" cy="720427"/>
          </a:xfrm>
        </p:spPr>
        <p:txBody>
          <a:bodyPr>
            <a:normAutofit/>
          </a:bodyPr>
          <a:lstStyle/>
          <a:p>
            <a:r>
              <a:rPr lang="ca-ES" sz="2400" dirty="0">
                <a:solidFill>
                  <a:srgbClr val="000066"/>
                </a:solidFill>
              </a:rPr>
              <a:t>Línia d’acció</a:t>
            </a:r>
          </a:p>
        </p:txBody>
      </p:sp>
      <p:pic>
        <p:nvPicPr>
          <p:cNvPr id="2" name="Contenidor de contingut 1" descr="Logotip Next Generation Catalunya" title="Logotip Next Generation Cataluny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6224307"/>
            <a:ext cx="1512168" cy="424823"/>
          </a:xfrm>
        </p:spPr>
      </p:pic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3F73A7EC-F967-43AE-85EF-94A8CFAC53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528" y="6381328"/>
            <a:ext cx="405408" cy="340147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7E215E-DAEC-4F44-A58E-75CFFCAA4A9D}" type="slidenum">
              <a:rPr lang="ca-ES" altLang="ca-ES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/>
              <a:t>4</a:t>
            </a:fld>
            <a:endParaRPr lang="ca-ES" altLang="ca-ES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3" name="Imatge 2" descr="Logotip de la Direcció General d'Administració Local. Departament de la Presidència. Generalitat de Catalunya&#10;" title="Logotip de la Direcció General d'Administració Local. Departament de la Presidència. Generalitat de Catalunya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291106"/>
            <a:ext cx="2166792" cy="30624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54822" y="2061195"/>
            <a:ext cx="7776864" cy="3427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55600">
              <a:buFont typeface="Wingdings" panose="05000000000000000000" pitchFamily="2" charset="2"/>
              <a:buChar char="q"/>
            </a:pPr>
            <a:endParaRPr lang="ca-ES" b="1" dirty="0" smtClean="0">
              <a:solidFill>
                <a:srgbClr val="C00000"/>
              </a:solidFill>
              <a:latin typeface="Arial" panose="020B0604020202020204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55600" indent="-355600">
              <a:buFont typeface="Wingdings" panose="05000000000000000000" pitchFamily="2" charset="2"/>
              <a:buChar char="q"/>
            </a:pPr>
            <a:endParaRPr lang="ca-ES" b="1" dirty="0">
              <a:solidFill>
                <a:srgbClr val="C00000"/>
              </a:solidFill>
              <a:latin typeface="Arial" panose="020B0604020202020204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55600" indent="-355600">
              <a:buFont typeface="Wingdings" panose="05000000000000000000" pitchFamily="2" charset="2"/>
              <a:buChar char="q"/>
            </a:pP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</a:rPr>
              <a:t>millora </a:t>
            </a: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</a:rPr>
              <a:t>en l’objectiu climàtic</a:t>
            </a:r>
          </a:p>
          <a:p>
            <a:pPr marL="355600" indent="-355600">
              <a:buFont typeface="Wingdings" panose="05000000000000000000" pitchFamily="2" charset="2"/>
              <a:buChar char="q"/>
            </a:pPr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  <a:ea typeface="Times" panose="02020603050405020304" pitchFamily="18" charset="0"/>
            </a:endParaRPr>
          </a:p>
          <a:p>
            <a:pPr marL="355600" indent="-355600">
              <a:buFont typeface="Wingdings" panose="05000000000000000000" pitchFamily="2" charset="2"/>
              <a:buChar char="q"/>
            </a:pP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</a:rPr>
              <a:t>actuació de política de cohesió i equilibri entre territoris més o 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</a:rPr>
              <a:t> </a:t>
            </a: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</a:rPr>
              <a:t>menys poblats</a:t>
            </a:r>
          </a:p>
          <a:p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  <a:ea typeface="Times" panose="02020603050405020304" pitchFamily="18" charset="0"/>
            </a:endParaRPr>
          </a:p>
          <a:p>
            <a:pPr marL="355600" indent="-355600">
              <a:buFont typeface="Wingdings" panose="05000000000000000000" pitchFamily="2" charset="2"/>
              <a:buChar char="q"/>
            </a:pP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</a:rPr>
              <a:t>ajudar als municipis petits i mitjans a assolir millores en la</a:t>
            </a:r>
          </a:p>
          <a:p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</a:rPr>
              <a:t>     prestació de serveis i contribuir a assolir l’objectiu</a:t>
            </a:r>
          </a:p>
          <a:p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  <a:ea typeface="Times" panose="02020603050405020304" pitchFamily="18" charset="0"/>
              </a:rPr>
              <a:t>     climàtic de les administracions locals </a:t>
            </a:r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ca-ES" b="1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416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ol 1">
            <a:extLst>
              <a:ext uri="{FF2B5EF4-FFF2-40B4-BE49-F238E27FC236}">
                <a16:creationId xmlns:a16="http://schemas.microsoft.com/office/drawing/2014/main" id="{088D7C47-027E-48D0-8FC0-338924951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790" y="172199"/>
            <a:ext cx="8570912" cy="911696"/>
          </a:xfrm>
        </p:spPr>
        <p:txBody>
          <a:bodyPr/>
          <a:lstStyle/>
          <a:p>
            <a:r>
              <a:rPr lang="ca-ES" sz="1800" dirty="0">
                <a:solidFill>
                  <a:schemeClr val="tx2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altLang="ca-ES" sz="1800" dirty="0"/>
          </a:p>
        </p:txBody>
      </p:sp>
      <p:sp>
        <p:nvSpPr>
          <p:cNvPr id="6148" name="Contenidor de text 3">
            <a:extLst>
              <a:ext uri="{FF2B5EF4-FFF2-40B4-BE49-F238E27FC236}">
                <a16:creationId xmlns:a16="http://schemas.microsoft.com/office/drawing/2014/main" id="{842B16F6-D085-4FD0-8C40-642162A667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6392" y="1100337"/>
            <a:ext cx="8591708" cy="469486"/>
          </a:xfrm>
        </p:spPr>
        <p:txBody>
          <a:bodyPr>
            <a:normAutofit/>
          </a:bodyPr>
          <a:lstStyle/>
          <a:p>
            <a:r>
              <a:rPr lang="ca-ES" sz="2400" dirty="0" smtClean="0">
                <a:solidFill>
                  <a:srgbClr val="000066"/>
                </a:solidFill>
              </a:rPr>
              <a:t>Finalitat, objectiu i fita:</a:t>
            </a:r>
            <a:endParaRPr lang="ca-ES" sz="2400" dirty="0"/>
          </a:p>
          <a:p>
            <a:endParaRPr lang="ca-ES" sz="2400" dirty="0">
              <a:solidFill>
                <a:srgbClr val="000066"/>
              </a:solidFill>
            </a:endParaRPr>
          </a:p>
        </p:txBody>
      </p:sp>
      <p:pic>
        <p:nvPicPr>
          <p:cNvPr id="2" name="Contenidor de contingut 1" descr="Logotip Next Generation Catalunya" title="Logotip Next Generation Cataluny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6224307"/>
            <a:ext cx="1512168" cy="424823"/>
          </a:xfrm>
        </p:spPr>
      </p:pic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3F73A7EC-F967-43AE-85EF-94A8CFAC53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528" y="6381328"/>
            <a:ext cx="405408" cy="340147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7E215E-DAEC-4F44-A58E-75CFFCAA4A9D}" type="slidenum">
              <a:rPr lang="ca-ES" altLang="ca-ES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/>
              <a:t>5</a:t>
            </a:fld>
            <a:endParaRPr lang="ca-ES" altLang="ca-ES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3" name="Imatge 2" descr="Logotip de la Direcció General d'Administració Local. Departament de la Presidència. Generalitat de Catalunya&#10;" title="Logotip de la Direcció General d'Administració Local. Departament de la Presidència. Generalitat de Catalunya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291106"/>
            <a:ext cx="2166792" cy="30624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3528" y="1569823"/>
            <a:ext cx="8008158" cy="5643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a-ES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Finalitat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:</a:t>
            </a:r>
          </a:p>
          <a:p>
            <a:pPr marL="342900" lvl="1" indent="-342900" algn="just">
              <a:buFont typeface="Wingdings" panose="05000000000000000000" pitchFamily="2" charset="2"/>
              <a:buChar char="q"/>
            </a:pP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Monitorar </a:t>
            </a: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la xarxa urbana de 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l’aigua per millorar </a:t>
            </a: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la gestió del domini públic 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hidràulic i </a:t>
            </a: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ser més eficient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.</a:t>
            </a:r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lvl="1" indent="-342900" algn="just">
              <a:buFont typeface="Wingdings" panose="05000000000000000000" pitchFamily="2" charset="2"/>
              <a:buChar char="q"/>
            </a:pP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M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illorar </a:t>
            </a: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la gestió en el seguiment de les dades i la gestió general del cicle urbà de l’aigua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.</a:t>
            </a:r>
          </a:p>
          <a:p>
            <a:pPr marL="342900" lvl="1" indent="-342900" algn="just">
              <a:buFont typeface="Wingdings" panose="05000000000000000000" pitchFamily="2" charset="2"/>
              <a:buChar char="q"/>
            </a:pP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Millorar </a:t>
            </a: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el coneixement i l’ús dels recursos 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hídrics. </a:t>
            </a:r>
          </a:p>
          <a:p>
            <a:pPr marL="0" lvl="1" algn="just"/>
            <a:r>
              <a:rPr lang="ca-ES" sz="20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Objectiu:</a:t>
            </a:r>
            <a:endParaRPr lang="ca-ES" sz="20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P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osada </a:t>
            </a: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en funcionament d’eines o infraestructures renovades per millorar el coneixement i l’ús dels recursos hídrics 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per </a:t>
            </a:r>
            <a:r>
              <a:rPr lang="es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implementar </a:t>
            </a:r>
            <a:r>
              <a:rPr lang="es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el registre electrònic 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d’aigües (gestió de dades hidrològiques i qualitat de l’aigua, digitalització del tractament d’arxius, etc.). </a:t>
            </a:r>
          </a:p>
          <a:p>
            <a:pPr algn="just"/>
            <a:r>
              <a:rPr lang="ca-ES" sz="20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Fita final: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Tots els projectes han d’estar executats i </a:t>
            </a: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lliurat a l’ús públic com a màxim el 30 de setembre de 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2025.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a-ES" sz="20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a-ES" sz="20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ca-ES" b="1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774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ol 1">
            <a:extLst>
              <a:ext uri="{FF2B5EF4-FFF2-40B4-BE49-F238E27FC236}">
                <a16:creationId xmlns:a16="http://schemas.microsoft.com/office/drawing/2014/main" id="{088D7C47-027E-48D0-8FC0-338924951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92" y="188640"/>
            <a:ext cx="8570912" cy="911696"/>
          </a:xfrm>
        </p:spPr>
        <p:txBody>
          <a:bodyPr/>
          <a:lstStyle/>
          <a:p>
            <a:r>
              <a:rPr lang="ca-ES" sz="1800" dirty="0">
                <a:solidFill>
                  <a:schemeClr val="tx2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altLang="ca-ES" sz="1800" dirty="0"/>
          </a:p>
        </p:txBody>
      </p:sp>
      <p:sp>
        <p:nvSpPr>
          <p:cNvPr id="6148" name="Contenidor de text 3">
            <a:extLst>
              <a:ext uri="{FF2B5EF4-FFF2-40B4-BE49-F238E27FC236}">
                <a16:creationId xmlns:a16="http://schemas.microsoft.com/office/drawing/2014/main" id="{842B16F6-D085-4FD0-8C40-642162A667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7188" y="1340768"/>
            <a:ext cx="8570912" cy="720427"/>
          </a:xfrm>
        </p:spPr>
        <p:txBody>
          <a:bodyPr>
            <a:normAutofit/>
          </a:bodyPr>
          <a:lstStyle/>
          <a:p>
            <a:r>
              <a:rPr lang="ca-ES" sz="2400" dirty="0">
                <a:solidFill>
                  <a:srgbClr val="000066"/>
                </a:solidFill>
              </a:rPr>
              <a:t>Poden ser beneficiaris d’aquestes subvencions:</a:t>
            </a:r>
          </a:p>
          <a:p>
            <a:endParaRPr lang="ca-ES" sz="2400" dirty="0"/>
          </a:p>
        </p:txBody>
      </p:sp>
      <p:pic>
        <p:nvPicPr>
          <p:cNvPr id="2" name="Contenidor de contingut 1" descr="Logotip Next Generation Catalunya" title="Logotip Next Generation Cataluny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6224307"/>
            <a:ext cx="1512168" cy="424823"/>
          </a:xfrm>
        </p:spPr>
      </p:pic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3F73A7EC-F967-43AE-85EF-94A8CFAC53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528" y="6381328"/>
            <a:ext cx="405408" cy="340147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7E215E-DAEC-4F44-A58E-75CFFCAA4A9D}" type="slidenum">
              <a:rPr lang="ca-ES" altLang="ca-ES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/>
              <a:t>6</a:t>
            </a:fld>
            <a:endParaRPr lang="ca-ES" altLang="ca-ES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3" name="Imatge 2" descr="Logotip de la Direcció General d'Administració Local. Departament de la Presidència. Generalitat de Catalunya&#10;" title="Logotip de la Direcció General d'Administració Local. Departament de la Presidència. Generalitat de Catalunya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291106"/>
            <a:ext cx="2166792" cy="30624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54822" y="2061195"/>
            <a:ext cx="7776864" cy="995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a-ES" b="1" dirty="0">
              <a:solidFill>
                <a:srgbClr val="C00000"/>
              </a:solidFill>
              <a:latin typeface="Arial" panose="020B0604020202020204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  <a:ea typeface="Times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ca-ES" b="1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7188" y="2061196"/>
            <a:ext cx="817213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Els </a:t>
            </a: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ajuntaments 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de </a:t>
            </a: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municipis d’entre 5.000 i 20.000 habitants de Catalunya, segons les xifres de població publicades per l’Institut d’Estadística de Catalunya (IDESCAT) i referides a l’1 de gener de 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2022.</a:t>
            </a:r>
          </a:p>
          <a:p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Les mancomunitats </a:t>
            </a: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de municipis, els Consells Comarcals i altres ens de dret públic que tinguin delegada la competència de la prestació del sistema de gestió de l’aigua urbana respecte de municipis d’entre 5.000 i 20.000 habitants, segons les xifres de població publicades per l’IDESCAT i referides a l’1 de gener de 2022.  </a:t>
            </a:r>
          </a:p>
        </p:txBody>
      </p:sp>
    </p:spTree>
    <p:extLst>
      <p:ext uri="{BB962C8B-B14F-4D97-AF65-F5344CB8AC3E}">
        <p14:creationId xmlns:p14="http://schemas.microsoft.com/office/powerpoint/2010/main" val="803993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ol 1">
            <a:extLst>
              <a:ext uri="{FF2B5EF4-FFF2-40B4-BE49-F238E27FC236}">
                <a16:creationId xmlns:a16="http://schemas.microsoft.com/office/drawing/2014/main" id="{088D7C47-027E-48D0-8FC0-338924951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92" y="188640"/>
            <a:ext cx="8570912" cy="911696"/>
          </a:xfrm>
        </p:spPr>
        <p:txBody>
          <a:bodyPr/>
          <a:lstStyle/>
          <a:p>
            <a:r>
              <a:rPr lang="ca-ES" sz="1800" dirty="0">
                <a:solidFill>
                  <a:schemeClr val="tx2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altLang="ca-ES" sz="1800" dirty="0"/>
          </a:p>
        </p:txBody>
      </p:sp>
      <p:sp>
        <p:nvSpPr>
          <p:cNvPr id="6148" name="Contenidor de text 3">
            <a:extLst>
              <a:ext uri="{FF2B5EF4-FFF2-40B4-BE49-F238E27FC236}">
                <a16:creationId xmlns:a16="http://schemas.microsoft.com/office/drawing/2014/main" id="{842B16F6-D085-4FD0-8C40-642162A667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7188" y="1100337"/>
            <a:ext cx="8570912" cy="456456"/>
          </a:xfrm>
        </p:spPr>
        <p:txBody>
          <a:bodyPr>
            <a:normAutofit lnSpcReduction="10000"/>
          </a:bodyPr>
          <a:lstStyle/>
          <a:p>
            <a:r>
              <a:rPr lang="ca-ES" sz="2400" dirty="0">
                <a:solidFill>
                  <a:srgbClr val="000066"/>
                </a:solidFill>
              </a:rPr>
              <a:t>Tipologia d’actuacions</a:t>
            </a:r>
          </a:p>
          <a:p>
            <a:endParaRPr lang="ca-ES" sz="2400" dirty="0"/>
          </a:p>
        </p:txBody>
      </p:sp>
      <p:pic>
        <p:nvPicPr>
          <p:cNvPr id="2" name="Contenidor de contingut 1" descr="Logotip Next Generation Catalunya" title="Logotip Next Generation Cataluny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6224307"/>
            <a:ext cx="1512168" cy="424823"/>
          </a:xfrm>
        </p:spPr>
      </p:pic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3F73A7EC-F967-43AE-85EF-94A8CFAC53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528" y="6381328"/>
            <a:ext cx="405408" cy="340147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7E215E-DAEC-4F44-A58E-75CFFCAA4A9D}" type="slidenum">
              <a:rPr lang="ca-ES" altLang="ca-ES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/>
              <a:t>7</a:t>
            </a:fld>
            <a:endParaRPr lang="ca-ES" altLang="ca-ES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3" name="Imatge 2" descr="Logotip de la Direcció General d'Administració Local. Departament de la Presidència. Generalitat de Catalunya&#10;" title="Logotip de la Direcció General d'Administració Local. Departament de la Presidència. Generalitat de Catalunya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291106"/>
            <a:ext cx="2166792" cy="30624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54822" y="2061195"/>
            <a:ext cx="7776864" cy="995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a-ES" b="1" dirty="0">
              <a:solidFill>
                <a:srgbClr val="C00000"/>
              </a:solidFill>
              <a:latin typeface="Arial" panose="020B0604020202020204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  <a:ea typeface="Times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ca-ES" b="1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7188" y="1556794"/>
            <a:ext cx="846983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El projecte subvencionable s’ha d’executar en el 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terme municipal dels municipis sol·licitants i pot </a:t>
            </a: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contenir una o més de les 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actuacions d’inversió següents: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ca-ES" sz="2000" b="1" dirty="0" err="1" smtClean="0">
                <a:solidFill>
                  <a:srgbClr val="C00000"/>
                </a:solidFill>
                <a:latin typeface="Arial" panose="020B0604020202020204" pitchFamily="34" charset="0"/>
              </a:rPr>
              <a:t>Sectorització</a:t>
            </a:r>
            <a:endParaRPr lang="ca-ES" sz="20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Instal·lació d’equips de localització remota de fuites (sensors fixos de soroll o altres paràmetres), que disposin de tecnologia de transmissió de dades per tal de crear una xarxa fixa de detecció de fuites d’aigua i georeferenciada.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Implantació d’un mòdul d’integració i de gestió de les dades de tots els sistemes i mecanismes de control instal·lats, que permeti el seguiment dels principals indicadors d’eficiència, visualització de les dades de forma alfanumèrica o georeferenciada.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Renovació dels sistemes d’aforament per comptadors volumètrics amb sistema de telelectura.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endParaRPr lang="ca-ES" sz="20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52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ol 1">
            <a:extLst>
              <a:ext uri="{FF2B5EF4-FFF2-40B4-BE49-F238E27FC236}">
                <a16:creationId xmlns:a16="http://schemas.microsoft.com/office/drawing/2014/main" id="{088D7C47-027E-48D0-8FC0-338924951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36" y="184049"/>
            <a:ext cx="8570912" cy="911696"/>
          </a:xfrm>
        </p:spPr>
        <p:txBody>
          <a:bodyPr/>
          <a:lstStyle/>
          <a:p>
            <a:r>
              <a:rPr lang="ca-ES" sz="1800" dirty="0">
                <a:solidFill>
                  <a:schemeClr val="tx2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altLang="ca-ES" sz="1800" dirty="0"/>
          </a:p>
        </p:txBody>
      </p:sp>
      <p:sp>
        <p:nvSpPr>
          <p:cNvPr id="6148" name="Contenidor de text 3">
            <a:extLst>
              <a:ext uri="{FF2B5EF4-FFF2-40B4-BE49-F238E27FC236}">
                <a16:creationId xmlns:a16="http://schemas.microsoft.com/office/drawing/2014/main" id="{842B16F6-D085-4FD0-8C40-642162A667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7188" y="1340769"/>
            <a:ext cx="8570912" cy="504056"/>
          </a:xfrm>
        </p:spPr>
        <p:txBody>
          <a:bodyPr>
            <a:normAutofit/>
          </a:bodyPr>
          <a:lstStyle/>
          <a:p>
            <a:r>
              <a:rPr lang="ca-ES" sz="2400" dirty="0">
                <a:solidFill>
                  <a:srgbClr val="000066"/>
                </a:solidFill>
              </a:rPr>
              <a:t>Període subvencionable</a:t>
            </a:r>
          </a:p>
          <a:p>
            <a:endParaRPr lang="ca-ES" sz="2400" dirty="0">
              <a:solidFill>
                <a:srgbClr val="000066"/>
              </a:solidFill>
            </a:endParaRPr>
          </a:p>
          <a:p>
            <a:endParaRPr lang="ca-ES" sz="2400" dirty="0"/>
          </a:p>
        </p:txBody>
      </p:sp>
      <p:pic>
        <p:nvPicPr>
          <p:cNvPr id="2" name="Contenidor de contingut 1" descr="Logotip Next Generation Catalunya" title="Logotip Next Generation Cataluny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6224307"/>
            <a:ext cx="1512168" cy="424823"/>
          </a:xfrm>
        </p:spPr>
      </p:pic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3F73A7EC-F967-43AE-85EF-94A8CFAC53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528" y="6381328"/>
            <a:ext cx="405408" cy="340147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7E215E-DAEC-4F44-A58E-75CFFCAA4A9D}" type="slidenum">
              <a:rPr lang="ca-ES" altLang="ca-ES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/>
              <a:t>8</a:t>
            </a:fld>
            <a:endParaRPr lang="ca-ES" altLang="ca-ES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3" name="Imatge 2" descr="Logotip de la Direcció General d'Administració Local. Departament de la Presidència. Generalitat de Catalunya&#10;" title="Logotip de la Direcció General d'Administració Local. Departament de la Presidència. Generalitat de Catalunya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291106"/>
            <a:ext cx="2166792" cy="30624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54822" y="2061195"/>
            <a:ext cx="7776864" cy="995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a-ES" b="1" dirty="0">
              <a:solidFill>
                <a:srgbClr val="C00000"/>
              </a:solidFill>
              <a:latin typeface="Arial" panose="020B0604020202020204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  <a:ea typeface="Times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ca-ES" b="1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2061195"/>
            <a:ext cx="835948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Les actuacions contemplades al projecte 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subvencionable:</a:t>
            </a:r>
          </a:p>
          <a:p>
            <a:pPr algn="just"/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Poden:</a:t>
            </a:r>
          </a:p>
          <a:p>
            <a:pPr marL="800100" lvl="1" indent="-342900" algn="just">
              <a:buFontTx/>
              <a:buChar char="-"/>
            </a:pP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haver-se iniciat  amb posterioritat a l’1 de febrer de 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2020 sempre i quan no hagin finalitzat </a:t>
            </a:r>
          </a:p>
          <a:p>
            <a:pPr marL="800100" lvl="1" indent="-342900" algn="just">
              <a:buFontTx/>
              <a:buChar char="-"/>
            </a:pP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no haver-se iniciat en el moment de presentar la sol·licitud</a:t>
            </a:r>
          </a:p>
          <a:p>
            <a:pPr marL="800100" lvl="1" indent="-342900" algn="just">
              <a:buFontTx/>
              <a:buChar char="-"/>
            </a:pPr>
            <a:endParaRPr lang="ca-ES" sz="20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just"/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En tot cas han:</a:t>
            </a:r>
          </a:p>
          <a:p>
            <a:pPr marL="800100" lvl="1" indent="-342900" algn="just">
              <a:buFontTx/>
              <a:buChar char="-"/>
            </a:pP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d’estar </a:t>
            </a: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finalitzades i lliurades a l’ús públic, 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en la data límit del 30 </a:t>
            </a: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de 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setembre </a:t>
            </a: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de 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2025. </a:t>
            </a:r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endParaRPr lang="ca-ES" sz="20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881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ol 1">
            <a:extLst>
              <a:ext uri="{FF2B5EF4-FFF2-40B4-BE49-F238E27FC236}">
                <a16:creationId xmlns:a16="http://schemas.microsoft.com/office/drawing/2014/main" id="{088D7C47-027E-48D0-8FC0-338924951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378" y="141040"/>
            <a:ext cx="8570912" cy="911696"/>
          </a:xfrm>
        </p:spPr>
        <p:txBody>
          <a:bodyPr/>
          <a:lstStyle/>
          <a:p>
            <a:r>
              <a:rPr lang="ca-ES" sz="1800" dirty="0">
                <a:solidFill>
                  <a:schemeClr val="tx2"/>
                </a:solidFill>
              </a:rPr>
              <a:t>Convocatòria de subvencions per a fomentar la digitalització en el cicle urbà de l’aigua: Municipis d’entre 5.000 i 20.000 habitants </a:t>
            </a:r>
            <a:endParaRPr lang="ca-ES" altLang="ca-ES" sz="1800" dirty="0"/>
          </a:p>
        </p:txBody>
      </p:sp>
      <p:sp>
        <p:nvSpPr>
          <p:cNvPr id="6148" name="Contenidor de text 3">
            <a:extLst>
              <a:ext uri="{FF2B5EF4-FFF2-40B4-BE49-F238E27FC236}">
                <a16:creationId xmlns:a16="http://schemas.microsoft.com/office/drawing/2014/main" id="{842B16F6-D085-4FD0-8C40-642162A667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7188" y="1340768"/>
            <a:ext cx="8570912" cy="720427"/>
          </a:xfrm>
        </p:spPr>
        <p:txBody>
          <a:bodyPr>
            <a:normAutofit/>
          </a:bodyPr>
          <a:lstStyle/>
          <a:p>
            <a:r>
              <a:rPr lang="ca-ES" sz="2400" dirty="0">
                <a:solidFill>
                  <a:srgbClr val="000066"/>
                </a:solidFill>
              </a:rPr>
              <a:t>Despeses subvencionables:</a:t>
            </a:r>
          </a:p>
          <a:p>
            <a:endParaRPr lang="ca-ES" sz="2400" dirty="0">
              <a:solidFill>
                <a:srgbClr val="000066"/>
              </a:solidFill>
            </a:endParaRPr>
          </a:p>
        </p:txBody>
      </p:sp>
      <p:pic>
        <p:nvPicPr>
          <p:cNvPr id="2" name="Contenidor de contingut 1" descr="Logotip Next Generation Catalunya" title="Logotip Next Generation Cataluny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6224307"/>
            <a:ext cx="1512168" cy="424823"/>
          </a:xfrm>
        </p:spPr>
      </p:pic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3F73A7EC-F967-43AE-85EF-94A8CFAC53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528" y="6381328"/>
            <a:ext cx="405408" cy="340147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7E215E-DAEC-4F44-A58E-75CFFCAA4A9D}" type="slidenum">
              <a:rPr lang="ca-ES" altLang="ca-ES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/>
              <a:t>9</a:t>
            </a:fld>
            <a:endParaRPr lang="ca-ES" altLang="ca-ES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3" name="Imatge 2" descr="Logotip de la Direcció General d'Administració Local. Departament de la Presidència. Generalitat de Catalunya&#10;" title="Logotip de la Direcció General d'Administració Local. Departament de la Presidència. Generalitat de Catalunya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291106"/>
            <a:ext cx="2166792" cy="30624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54822" y="2061195"/>
            <a:ext cx="7776864" cy="995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a-ES" b="1" dirty="0">
              <a:solidFill>
                <a:srgbClr val="C00000"/>
              </a:solidFill>
              <a:latin typeface="Arial" panose="020B0604020202020204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  <a:ea typeface="Times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ca-ES" b="1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512" y="1916832"/>
            <a:ext cx="864751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Les que tinguin relació directa amb el projecte,</a:t>
            </a:r>
            <a:r>
              <a:rPr lang="ca-ES" sz="2000" b="1" i="1" dirty="0">
                <a:solidFill>
                  <a:srgbClr val="C00000"/>
                </a:solidFill>
                <a:latin typeface="Arial" panose="020B0604020202020204" pitchFamily="34" charset="0"/>
              </a:rPr>
              <a:t> siguin estrictament necessàries per executar-lo i s’executin en el període subvencionable</a:t>
            </a:r>
            <a:r>
              <a:rPr lang="ca-ES" sz="2000" b="1" i="1" dirty="0" smtClean="0">
                <a:solidFill>
                  <a:srgbClr val="C0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endParaRPr lang="ca-ES" sz="2000" b="1" i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Les despeses d’inversió d’accions de digitalització per a la millora de la gestió de distribució d’aigua en baixa que preveu la base 6.1, així com les despeses d’inversió relatives a l’execució de les obres necessàries per a aquesta digitalització.</a:t>
            </a:r>
          </a:p>
          <a:p>
            <a:pPr algn="just"/>
            <a:endParaRPr lang="ca-ES" sz="20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També </a:t>
            </a: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les despeses de redacció del projecte, l’estudi de seguretat i/o la direcció de l’obra de l’actuació o actuacions que comprenen el projecte, sempre que la suma dels 3 conceptes no superi el </a:t>
            </a:r>
            <a:r>
              <a:rPr lang="ca-E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8% </a:t>
            </a:r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del pressupost total del projecte subvencionat. </a:t>
            </a:r>
          </a:p>
          <a:p>
            <a:pPr lvl="0"/>
            <a:endParaRPr lang="ca-E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endParaRPr lang="ca-ES" sz="20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7563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vocatòria Aigua NG_DEF.pptx.potx [Només de lectura]" id="{3AA8A47E-1D5F-4730-B830-341A2222C875}" vid="{C2D14BE5-05DE-4599-823A-EF8B4A94E7F0}"/>
    </a:ext>
  </a:extLst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4082</Words>
  <Application>Microsoft Office PowerPoint</Application>
  <PresentationFormat>Presentació en pantalla (4:3)</PresentationFormat>
  <Paragraphs>291</Paragraphs>
  <Slides>28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6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28</vt:i4>
      </vt:variant>
    </vt:vector>
  </HeadingPairs>
  <TitlesOfParts>
    <vt:vector size="35" baseType="lpstr">
      <vt:lpstr>Arial</vt:lpstr>
      <vt:lpstr>Calibri</vt:lpstr>
      <vt:lpstr>Times</vt:lpstr>
      <vt:lpstr>Times New Roman</vt:lpstr>
      <vt:lpstr>Wingdings</vt:lpstr>
      <vt:lpstr>Wingdings 2</vt:lpstr>
      <vt:lpstr>Tema de l'Office</vt:lpstr>
      <vt:lpstr> Convocatòria de subvencions per a fomentar la digitalització en el cicle urbà de l’aigua  Municipis d’entre 5.000 i 20.000 habitants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Convocatòria de subvencions per a fomentar la digitalització en el cicle urbà de l’aigua: Municipis d’entre 5.000 i 20.000 habitants </vt:lpstr>
      <vt:lpstr>Gràcies per la vostra atenció municat.gencat.cat  Per a qualsevol consulta o dubte sobre la convocatòria, poseu-vos en contacte a través de la Bustia Fons Europeu fons-europeu.presidencia@gencat.cat   </vt:lpstr>
    </vt:vector>
  </TitlesOfParts>
  <Company>CTTI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Convocatòria de subvencions per a fomentar la digitalització en el cicle urbà de l’aigua.  Municipis d’entre 5.000 i 20.000 habitants (en tramitació)</dc:title>
  <dc:creator>Espasa Suarez de Deza, Merce</dc:creator>
  <cp:lastModifiedBy>Cortès Arévalo, Just</cp:lastModifiedBy>
  <cp:revision>80</cp:revision>
  <cp:lastPrinted>2022-06-09T12:04:30Z</cp:lastPrinted>
  <dcterms:created xsi:type="dcterms:W3CDTF">2024-01-15T09:57:04Z</dcterms:created>
  <dcterms:modified xsi:type="dcterms:W3CDTF">2024-01-23T12:23:02Z</dcterms:modified>
</cp:coreProperties>
</file>