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2" r:id="rId1"/>
  </p:sldMasterIdLst>
  <p:notesMasterIdLst>
    <p:notesMasterId r:id="rId26"/>
  </p:notesMasterIdLst>
  <p:sldIdLst>
    <p:sldId id="1101" r:id="rId2"/>
    <p:sldId id="1090" r:id="rId3"/>
    <p:sldId id="1098" r:id="rId4"/>
    <p:sldId id="1097" r:id="rId5"/>
    <p:sldId id="1092" r:id="rId6"/>
    <p:sldId id="1093" r:id="rId7"/>
    <p:sldId id="1099" r:id="rId8"/>
    <p:sldId id="266" r:id="rId9"/>
    <p:sldId id="1102" r:id="rId10"/>
    <p:sldId id="1103" r:id="rId11"/>
    <p:sldId id="280" r:id="rId12"/>
    <p:sldId id="284" r:id="rId13"/>
    <p:sldId id="1107" r:id="rId14"/>
    <p:sldId id="1118" r:id="rId15"/>
    <p:sldId id="1117" r:id="rId16"/>
    <p:sldId id="1106" r:id="rId17"/>
    <p:sldId id="1109" r:id="rId18"/>
    <p:sldId id="1096" r:id="rId19"/>
    <p:sldId id="1105" r:id="rId20"/>
    <p:sldId id="1114" r:id="rId21"/>
    <p:sldId id="1113" r:id="rId22"/>
    <p:sldId id="1115" r:id="rId23"/>
    <p:sldId id="1119" r:id="rId24"/>
    <p:sldId id="1116" r:id="rId25"/>
  </p:sldIdLst>
  <p:sldSz cx="9144000" cy="5143500" type="screen16x9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mma  Varona" initials="GV" lastIdx="3" clrIdx="0">
    <p:extLst>
      <p:ext uri="{19B8F6BF-5375-455C-9EA6-DF929625EA0E}">
        <p15:presenceInfo xmlns:p15="http://schemas.microsoft.com/office/powerpoint/2012/main" userId="Gemma  Varona" providerId="None"/>
      </p:ext>
    </p:extLst>
  </p:cmAuthor>
  <p:cmAuthor id="2" name="Lidia Muñoz" initials="LM" lastIdx="19" clrIdx="1">
    <p:extLst>
      <p:ext uri="{19B8F6BF-5375-455C-9EA6-DF929625EA0E}">
        <p15:presenceInfo xmlns:p15="http://schemas.microsoft.com/office/powerpoint/2012/main" userId="S::lmunoz@aoc.cat::fb15064f-4cf4-4836-9ce9-952b18580e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D3D"/>
    <a:srgbClr val="EB7D39"/>
    <a:srgbClr val="EE8F54"/>
    <a:srgbClr val="F5833D"/>
    <a:srgbClr val="99391F"/>
    <a:srgbClr val="B2450E"/>
    <a:srgbClr val="FB8160"/>
    <a:srgbClr val="F9B083"/>
    <a:srgbClr val="BA2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75323" autoAdjust="0"/>
  </p:normalViewPr>
  <p:slideViewPr>
    <p:cSldViewPr snapToGrid="0">
      <p:cViewPr varScale="1">
        <p:scale>
          <a:sx n="126" d="100"/>
          <a:sy n="126" d="100"/>
        </p:scale>
        <p:origin x="116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0" d="100"/>
          <a:sy n="40" d="100"/>
        </p:scale>
        <p:origin x="236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59E15-45E8-144F-805B-7CEC0A4F6708}" type="datetimeFigureOut">
              <a:rPr lang="es-ES_tradnl" smtClean="0"/>
              <a:t>08/04/2022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07780-ECE7-DA44-B925-F171838B6EA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06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9648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538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4902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4547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s-ES" b="1" noProof="0" dirty="0"/>
              <a:t>Este gráfico representa la evolución de los consumos en los últimos 5 años. </a:t>
            </a:r>
          </a:p>
          <a:p>
            <a:pPr marL="0" indent="0">
              <a:buFontTx/>
              <a:buNone/>
            </a:pPr>
            <a:endParaRPr lang="es-ES" noProof="0" dirty="0"/>
          </a:p>
          <a:p>
            <a:pPr marL="0" indent="0">
              <a:buFontTx/>
              <a:buNone/>
            </a:pPr>
            <a:r>
              <a:rPr lang="es-ES" noProof="0" dirty="0"/>
              <a:t>Pero, nos quedamos con una cifra importante, estos 85,5 millones de consultas, representan que a través de nuestra plataforma, en el año 2021 que se ha realizado una media de 11 consultas por cada ciudadano y ciudadana de Catalunya. </a:t>
            </a:r>
          </a:p>
          <a:p>
            <a:pPr marL="0" indent="0">
              <a:buFontTx/>
              <a:buNone/>
            </a:pPr>
            <a:endParaRPr lang="es-ES" noProof="0" dirty="0"/>
          </a:p>
          <a:p>
            <a:pPr marL="0" indent="0">
              <a:buFontTx/>
              <a:buNone/>
            </a:pPr>
            <a:r>
              <a:rPr lang="es-ES" noProof="0" dirty="0"/>
              <a:t>Si nos quedamos con este dato sólo, parece que estamos haciendo las cosas genial y que el servicio es la bomba.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186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noProof="0" dirty="0"/>
              <a:t>Si entramos a analizar exactamente qué se está consumiendo y por quien la foto cambia</a:t>
            </a:r>
            <a:r>
              <a:rPr lang="es-ES" noProof="0" dirty="0"/>
              <a:t>:</a:t>
            </a:r>
          </a:p>
          <a:p>
            <a:endParaRPr lang="es-ES" noProof="0" dirty="0"/>
          </a:p>
          <a:p>
            <a:r>
              <a:rPr lang="es-ES" noProof="0" dirty="0"/>
              <a:t>4 Servicios estrella en 2021: Padrón, Identidad, DGT y Certificado de Renta: que representan más de la mitad de las consultas. </a:t>
            </a:r>
          </a:p>
          <a:p>
            <a:endParaRPr lang="es-ES" noProof="0" dirty="0"/>
          </a:p>
          <a:p>
            <a:r>
              <a:rPr lang="es-ES" noProof="0" dirty="0"/>
              <a:t>Posteriormente, 10 servicios más representan otro 41%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4351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/>
              <a:t>Especialmente preocupantes, son los 9 Servicios en la cola que no representan ni un 1% de los consumos</a:t>
            </a:r>
          </a:p>
          <a:p>
            <a:r>
              <a:rPr lang="es-ES" noProof="0" dirty="0"/>
              <a:t>---- coinciden con los que tienen menor nivel de autorizaciones) </a:t>
            </a:r>
          </a:p>
          <a:p>
            <a:endParaRPr lang="es-ES" noProof="0" dirty="0"/>
          </a:p>
          <a:p>
            <a:r>
              <a:rPr lang="es-ES" noProof="0" dirty="0"/>
              <a:t>¿Qué está ocurriendo?</a:t>
            </a:r>
          </a:p>
          <a:p>
            <a:endParaRPr lang="es-ES" noProof="0" dirty="0"/>
          </a:p>
          <a:p>
            <a:r>
              <a:rPr lang="es-ES" noProof="0" dirty="0"/>
              <a:t>La respuesta de nuestros consumidores es que el modelo actual de autorizaciones, que requiere justificar la normativa específica de cada procedimiento de selección de personal o de cada ayuda y subvención, les dificulta enormemente solicitar y utilizar estos Servicios.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7518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7625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noProof="0" dirty="0"/>
              <a:t>Quién </a:t>
            </a:r>
            <a:r>
              <a:rPr lang="es-ES" b="1" noProof="0" dirty="0" err="1"/>
              <a:t>està</a:t>
            </a:r>
            <a:r>
              <a:rPr lang="es-ES" b="1" noProof="0" dirty="0"/>
              <a:t> consumiendo: </a:t>
            </a:r>
          </a:p>
          <a:p>
            <a:endParaRPr lang="es-ES" noProof="0" dirty="0"/>
          </a:p>
          <a:p>
            <a:r>
              <a:rPr lang="es-ES" noProof="0" dirty="0"/>
              <a:t>Entre Generalitat i Aj. BCN suman un 82% </a:t>
            </a:r>
          </a:p>
          <a:p>
            <a:endParaRPr lang="es-ES" noProof="0" dirty="0"/>
          </a:p>
          <a:p>
            <a:r>
              <a:rPr lang="es-ES" noProof="0" dirty="0"/>
              <a:t>El resto de administraciones locales y sector público --- se reparten el 18% restante</a:t>
            </a:r>
          </a:p>
          <a:p>
            <a:endParaRPr lang="es-ES" noProof="0" dirty="0"/>
          </a:p>
          <a:p>
            <a:r>
              <a:rPr lang="es-ES" noProof="0" dirty="0"/>
              <a:t>2 organismos supramunicipales ya suman más de un 11%:  – con competencia delegadas en materia tributaria y de sanciones de tráfico (procedimientos por ley). </a:t>
            </a:r>
          </a:p>
          <a:p>
            <a:endParaRPr lang="es-ES" noProof="0" dirty="0"/>
          </a:p>
          <a:p>
            <a:r>
              <a:rPr lang="es-ES" noProof="0" dirty="0"/>
              <a:t>No hay rastro de Ayuntamientos de menos de 50,000 habitantes</a:t>
            </a:r>
          </a:p>
          <a:p>
            <a:endParaRPr lang="ca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5220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/>
              <a:t>Aquí si observamos consumos excelentes de ayuntamientos pequeños</a:t>
            </a:r>
          </a:p>
          <a:p>
            <a:endParaRPr lang="es-ES" noProof="0" dirty="0"/>
          </a:p>
          <a:p>
            <a:r>
              <a:rPr lang="es-ES" noProof="0" dirty="0"/>
              <a:t>Los servicios que consumen estos municipios son:</a:t>
            </a:r>
          </a:p>
          <a:p>
            <a:pPr marL="171450" indent="-171450">
              <a:buFontTx/>
              <a:buChar char="-"/>
            </a:pPr>
            <a:r>
              <a:rPr lang="es-ES" noProof="0" dirty="0"/>
              <a:t>Obligaciones tributarias </a:t>
            </a:r>
          </a:p>
          <a:p>
            <a:pPr marL="171450" indent="-171450">
              <a:buFontTx/>
              <a:buChar char="-"/>
            </a:pPr>
            <a:r>
              <a:rPr lang="es-ES" noProof="0" dirty="0"/>
              <a:t>Situación de la deuda con la TGSS</a:t>
            </a:r>
          </a:p>
          <a:p>
            <a:pPr marL="171450" indent="-171450">
              <a:buFontTx/>
              <a:buChar char="-"/>
            </a:pPr>
            <a:r>
              <a:rPr lang="es-ES" noProof="0" dirty="0"/>
              <a:t>Registro de Vehículos y conductores </a:t>
            </a:r>
          </a:p>
          <a:p>
            <a:endParaRPr lang="es-ES" noProof="0" dirty="0"/>
          </a:p>
          <a:p>
            <a:r>
              <a:rPr lang="es-ES" noProof="0" dirty="0"/>
              <a:t>Para procedimientos que la justificación viene establecida por ley.</a:t>
            </a:r>
          </a:p>
          <a:p>
            <a:endParaRPr lang="es-ES" noProof="0" dirty="0"/>
          </a:p>
          <a:p>
            <a:endParaRPr lang="es-ES" noProof="0" dirty="0"/>
          </a:p>
          <a:p>
            <a:r>
              <a:rPr lang="es-ES" noProof="0" dirty="0"/>
              <a:t> 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990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  <a:p>
            <a:endParaRPr lang="es-ES" noProof="0" dirty="0"/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011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Os presento a las administraciones públicas. Anuncio DOVE (+10 años)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El anuncio generó muchas reflexiones, pero para este caso ejemplifica tres cosas: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Las mujeres somos diferentes (diferentes cuerpos)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Tenemos necesidades comunes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Y el mercado  lanzó un producto que nos ha tenido en cuenta a TODAS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---- Relación ---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Segoe UI" panose="020B0502040204020203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Las Administraciones públicas son diferentes: más altas, más bajas, más modernas, más tradicionales, unas de un color, de otro, más dotadas o menos presupuestariamente… 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TODAS deben garantizar el derecho de la ciudadanía a no aportar datos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800" dirty="0">
                <a:effectLst/>
                <a:latin typeface="Segoe UI" panose="020B0502040204020203" pitchFamily="34" charset="0"/>
              </a:rPr>
              <a:t>Debemos crear un servicio que les sirva a TODAS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dirty="0">
              <a:effectLst/>
              <a:latin typeface="Arial" panose="020B0604020202020204" pitchFamily="34" charset="0"/>
            </a:endParaRP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345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/>
              <a:t>Nuestros consumidores, se quejan que el sistema está pensado para grandes consumidores y no tienen en cuenta sus necesidades.</a:t>
            </a:r>
          </a:p>
          <a:p>
            <a:r>
              <a:rPr lang="es-ES" noProof="0" dirty="0"/>
              <a:t>Los datos les dan la razón. </a:t>
            </a:r>
          </a:p>
          <a:p>
            <a:endParaRPr lang="es-ES" noProof="0" dirty="0"/>
          </a:p>
          <a:p>
            <a:r>
              <a:rPr lang="es-ES" noProof="0" dirty="0"/>
              <a:t>-- propusimos que se aceptasen unas bases generales para establecer los datos a interoperar (hacer unos modelos) nos dijeron que sólo las que se determinaba por ley. </a:t>
            </a:r>
          </a:p>
          <a:p>
            <a:endParaRPr lang="es-ES" noProof="0" dirty="0"/>
          </a:p>
          <a:p>
            <a:r>
              <a:rPr lang="es-ES" noProof="0" dirty="0"/>
              <a:t>--- </a:t>
            </a:r>
            <a:r>
              <a:rPr lang="es-ES" b="1" noProof="0" dirty="0"/>
              <a:t>Pensamos en realizar formularios preestablecidos </a:t>
            </a:r>
            <a:r>
              <a:rPr lang="es-ES" noProof="0" dirty="0"/>
              <a:t>--- modelo actual --- limitados justificación está contemplado en una ley</a:t>
            </a:r>
          </a:p>
          <a:p>
            <a:endParaRPr lang="es-ES" noProof="0" dirty="0"/>
          </a:p>
          <a:p>
            <a:endParaRPr lang="es-ES" noProof="0" dirty="0"/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5735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/>
              <a:t>La solución pasa por </a:t>
            </a:r>
            <a:r>
              <a:rPr lang="es-ES" b="1" noProof="0" dirty="0"/>
              <a:t>la integración y automatización de las consultas </a:t>
            </a:r>
            <a:r>
              <a:rPr lang="es-ES" noProof="0" dirty="0"/>
              <a:t>con las diferentes </a:t>
            </a:r>
            <a:r>
              <a:rPr lang="es-ES" b="1" noProof="0" dirty="0"/>
              <a:t>aplicaciones de mercado </a:t>
            </a:r>
            <a:endParaRPr lang="es-ES" noProof="0" dirty="0"/>
          </a:p>
          <a:p>
            <a:endParaRPr lang="es-ES" noProof="0" dirty="0"/>
          </a:p>
          <a:p>
            <a:r>
              <a:rPr lang="es-ES" b="1" noProof="0" dirty="0"/>
              <a:t>Creación de </a:t>
            </a:r>
            <a:r>
              <a:rPr lang="es-ES" b="1" noProof="0" dirty="0" err="1"/>
              <a:t>metaservicios</a:t>
            </a:r>
            <a:r>
              <a:rPr lang="es-ES" b="1" noProof="0" dirty="0"/>
              <a:t> o servicios llave en mano</a:t>
            </a:r>
            <a:r>
              <a:rPr lang="es-ES" noProof="0" dirty="0"/>
              <a:t>… </a:t>
            </a:r>
          </a:p>
          <a:p>
            <a:r>
              <a:rPr lang="es-ES" b="1" noProof="0" dirty="0" err="1"/>
              <a:t>Metaservicio</a:t>
            </a:r>
            <a:r>
              <a:rPr lang="es-ES" b="1" noProof="0" dirty="0"/>
              <a:t> Ingresos?:</a:t>
            </a:r>
            <a:r>
              <a:rPr lang="es-ES" noProof="0" dirty="0"/>
              <a:t> Renta + Prestaciones SEPE + Prestaciones INSS + RGC --- en una sola consulta agregue lo que se define como ingresos</a:t>
            </a:r>
          </a:p>
          <a:p>
            <a:endParaRPr lang="es-ES" noProof="0" dirty="0"/>
          </a:p>
          <a:p>
            <a:r>
              <a:rPr lang="es-ES" b="1" noProof="0" dirty="0"/>
              <a:t>Cambio de cultura organizativa</a:t>
            </a:r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8284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Estudiar papel de las entidades supramunicipales --- en el ámbito tributario y de las sanciones de tráfico está funcionando el modelo de delegación de la gestión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endParaRPr lang="es-ES" dirty="0">
              <a:solidFill>
                <a:schemeClr val="bg1"/>
              </a:solidFill>
            </a:endParaRP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endParaRPr lang="es-ES" dirty="0">
              <a:solidFill>
                <a:schemeClr val="bg1"/>
              </a:solidFill>
            </a:endParaRP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964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Para ser </a:t>
            </a:r>
            <a:r>
              <a:rPr lang="ca-ES" dirty="0" err="1"/>
              <a:t>excelentes</a:t>
            </a:r>
            <a:r>
              <a:rPr lang="ca-ES" dirty="0"/>
              <a:t> </a:t>
            </a:r>
            <a:r>
              <a:rPr lang="ca-ES" dirty="0" err="1"/>
              <a:t>necesitamos</a:t>
            </a:r>
            <a:endParaRPr lang="ca-ES" dirty="0"/>
          </a:p>
          <a:p>
            <a:r>
              <a:rPr lang="ca-ES" dirty="0"/>
              <a:t> </a:t>
            </a:r>
          </a:p>
          <a:p>
            <a:r>
              <a:rPr lang="ca-ES" sz="900" b="1" dirty="0"/>
              <a:t>S</a:t>
            </a:r>
            <a:r>
              <a:rPr lang="es-ES" sz="900" b="1" dirty="0" err="1"/>
              <a:t>ervicios</a:t>
            </a:r>
            <a:r>
              <a:rPr lang="es-ES" sz="900" b="1" dirty="0"/>
              <a:t> que tenga en cuenta las particularidades de las diferentes AAPP tanto en el modelo de autorización como de uso.</a:t>
            </a:r>
          </a:p>
          <a:p>
            <a:endParaRPr lang="es-ES" sz="900" b="1" dirty="0"/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0368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872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521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4636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404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270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7992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347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07780-ECE7-DA44-B925-F171838B6EA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484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77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>
          <p15:clr>
            <a:srgbClr val="FBAE40"/>
          </p15:clr>
        </p15:guide>
        <p15:guide id="2" pos="1882">
          <p15:clr>
            <a:srgbClr val="FBAE40"/>
          </p15:clr>
        </p15:guide>
        <p15:guide id="3" pos="2018">
          <p15:clr>
            <a:srgbClr val="FBAE40"/>
          </p15:clr>
        </p15:guide>
        <p15:guide id="4" pos="3696">
          <p15:clr>
            <a:srgbClr val="FBAE40"/>
          </p15:clr>
        </p15:guide>
        <p15:guide id="5" pos="3878">
          <p15:clr>
            <a:srgbClr val="FBAE40"/>
          </p15:clr>
        </p15:guide>
        <p15:guide id="6" pos="551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;p11"/>
          <p:cNvSpPr/>
          <p:nvPr userDrawn="1"/>
        </p:nvSpPr>
        <p:spPr>
          <a:xfrm>
            <a:off x="2280749" y="-1"/>
            <a:ext cx="6863251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ángulo 11"/>
          <p:cNvSpPr/>
          <p:nvPr userDrawn="1"/>
        </p:nvSpPr>
        <p:spPr>
          <a:xfrm>
            <a:off x="358204" y="371792"/>
            <a:ext cx="540321" cy="5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 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837" userDrawn="1">
          <p15:clr>
            <a:srgbClr val="FBAE40"/>
          </p15:clr>
        </p15:guide>
        <p15:guide id="2" pos="5329" userDrawn="1">
          <p15:clr>
            <a:srgbClr val="FBAE40"/>
          </p15:clr>
        </p15:guide>
        <p15:guide id="3" pos="3470" userDrawn="1">
          <p15:clr>
            <a:srgbClr val="FBAE40"/>
          </p15:clr>
        </p15:guide>
        <p15:guide id="4" pos="3696" userDrawn="1">
          <p15:clr>
            <a:srgbClr val="FBAE40"/>
          </p15:clr>
        </p15:guide>
        <p15:guide id="5" orient="horz" pos="395" userDrawn="1">
          <p15:clr>
            <a:srgbClr val="FBAE40"/>
          </p15:clr>
        </p15:guide>
        <p15:guide id="6" orient="horz" pos="289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82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11"/>
          <p:cNvSpPr/>
          <p:nvPr userDrawn="1"/>
        </p:nvSpPr>
        <p:spPr>
          <a:xfrm>
            <a:off x="4572000" y="-1"/>
            <a:ext cx="4572000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1"/>
          <p:cNvSpPr/>
          <p:nvPr userDrawn="1"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81072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;p11"/>
          <p:cNvSpPr/>
          <p:nvPr userDrawn="1"/>
        </p:nvSpPr>
        <p:spPr>
          <a:xfrm>
            <a:off x="2280749" y="-1"/>
            <a:ext cx="6863251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ángulo 11"/>
          <p:cNvSpPr/>
          <p:nvPr userDrawn="1"/>
        </p:nvSpPr>
        <p:spPr>
          <a:xfrm>
            <a:off x="358204" y="371792"/>
            <a:ext cx="540321" cy="5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037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37">
          <p15:clr>
            <a:srgbClr val="FBAE40"/>
          </p15:clr>
        </p15:guide>
        <p15:guide id="2" pos="5329">
          <p15:clr>
            <a:srgbClr val="FBAE40"/>
          </p15:clr>
        </p15:guide>
        <p15:guide id="3" pos="3470">
          <p15:clr>
            <a:srgbClr val="FBAE40"/>
          </p15:clr>
        </p15:guide>
        <p15:guide id="4" pos="3696">
          <p15:clr>
            <a:srgbClr val="FBAE40"/>
          </p15:clr>
        </p15:guide>
        <p15:guide id="5" orient="horz" pos="395">
          <p15:clr>
            <a:srgbClr val="FBAE40"/>
          </p15:clr>
        </p15:guide>
        <p15:guide id="6" orient="horz" pos="28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573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89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889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">
          <p15:clr>
            <a:srgbClr val="FBAE40"/>
          </p15:clr>
        </p15:guide>
        <p15:guide id="2" pos="1882">
          <p15:clr>
            <a:srgbClr val="FBAE40"/>
          </p15:clr>
        </p15:guide>
        <p15:guide id="3" pos="2018">
          <p15:clr>
            <a:srgbClr val="FBAE40"/>
          </p15:clr>
        </p15:guide>
        <p15:guide id="4" pos="3696">
          <p15:clr>
            <a:srgbClr val="FBAE40"/>
          </p15:clr>
        </p15:guide>
        <p15:guide id="5" pos="3878">
          <p15:clr>
            <a:srgbClr val="FBAE40"/>
          </p15:clr>
        </p15:guide>
        <p15:guide id="6" pos="551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11"/>
          <p:cNvSpPr/>
          <p:nvPr userDrawn="1"/>
        </p:nvSpPr>
        <p:spPr>
          <a:xfrm>
            <a:off x="4572000" y="-1"/>
            <a:ext cx="4572000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1"/>
          <p:cNvSpPr/>
          <p:nvPr userDrawn="1"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37742"/>
            </a:gs>
            <a:gs pos="59000">
              <a:srgbClr val="E78B5F"/>
            </a:gs>
            <a:gs pos="100000">
              <a:srgbClr val="E0606C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1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1" r:id="rId7"/>
    <p:sldLayoutId id="2147483665" r:id="rId8"/>
    <p:sldLayoutId id="2147483664" r:id="rId9"/>
    <p:sldLayoutId id="2147483662" r:id="rId10"/>
    <p:sldLayoutId id="2147483663" r:id="rId11"/>
    <p:sldLayoutId id="21474836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c.cat/serveis-aoc/via-obert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desobertes.seu-e.cat/csv/ens_amb_padro_en_linia.cs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9"/>
                    </a14:imgEffect>
                    <a14:imgEffect>
                      <a14:saturation sat="59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494">
            <a:off x="2851482" y="156546"/>
            <a:ext cx="7300981" cy="4106802"/>
          </a:xfrm>
          <a:prstGeom prst="rect">
            <a:avLst/>
          </a:prstGeom>
          <a:noFill/>
          <a:effectLst/>
        </p:spPr>
      </p:pic>
      <p:sp>
        <p:nvSpPr>
          <p:cNvPr id="2" name="Google Shape;16;p3"/>
          <p:cNvSpPr txBox="1">
            <a:spLocks/>
          </p:cNvSpPr>
          <p:nvPr/>
        </p:nvSpPr>
        <p:spPr>
          <a:xfrm>
            <a:off x="358204" y="642116"/>
            <a:ext cx="3925764" cy="243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1" i="0" u="none" strike="noStrike" cap="none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Nunito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Nunito Sans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Servicios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 AOC: Via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Oberta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charset="0"/>
              <a:sym typeface="Arial"/>
            </a:endParaRPr>
          </a:p>
        </p:txBody>
      </p:sp>
      <p:sp>
        <p:nvSpPr>
          <p:cNvPr id="3" name="Google Shape;17;p3"/>
          <p:cNvSpPr txBox="1">
            <a:spLocks/>
          </p:cNvSpPr>
          <p:nvPr/>
        </p:nvSpPr>
        <p:spPr>
          <a:xfrm>
            <a:off x="358204" y="4064173"/>
            <a:ext cx="4091876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Lídia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 Muñoz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Mellinas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Georgia"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Via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Oberta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 –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Servicios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 de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Interoperabilidad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sym typeface="Arial"/>
              </a:rPr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4495" y="4568229"/>
            <a:ext cx="12907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  <a:sym typeface="Arial"/>
              </a:rPr>
              <a:t>06/04/2022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230" y="4516601"/>
            <a:ext cx="1651494" cy="27869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58204" y="371792"/>
            <a:ext cx="540321" cy="5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235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tendencias que marcarán el futuro de la economía y los negocios -  Emprendedores.es">
            <a:extLst>
              <a:ext uri="{FF2B5EF4-FFF2-40B4-BE49-F238E27FC236}">
                <a16:creationId xmlns:a16="http://schemas.microsoft.com/office/drawing/2014/main" id="{52BC4D2B-9ADC-4C83-A203-078A8470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67" y="0"/>
            <a:ext cx="68749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6;p3">
            <a:extLst>
              <a:ext uri="{FF2B5EF4-FFF2-40B4-BE49-F238E27FC236}">
                <a16:creationId xmlns:a16="http://schemas.microsoft.com/office/drawing/2014/main" id="{9771BA56-C810-4071-8A75-7A2EAFDCFE77}"/>
              </a:ext>
            </a:extLst>
          </p:cNvPr>
          <p:cNvSpPr txBox="1">
            <a:spLocks/>
          </p:cNvSpPr>
          <p:nvPr/>
        </p:nvSpPr>
        <p:spPr>
          <a:xfrm>
            <a:off x="221711" y="497385"/>
            <a:ext cx="2125564" cy="45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1" i="0" u="none" strike="noStrike" cap="none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Nunito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S" dirty="0">
                <a:solidFill>
                  <a:schemeClr val="bg1"/>
                </a:solidFill>
              </a:rPr>
              <a:t>Indicadores</a:t>
            </a:r>
          </a:p>
        </p:txBody>
      </p:sp>
    </p:spTree>
    <p:extLst>
      <p:ext uri="{BB962C8B-B14F-4D97-AF65-F5344CB8AC3E}">
        <p14:creationId xmlns:p14="http://schemas.microsoft.com/office/powerpoint/2010/main" val="3977607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0;p31"/>
          <p:cNvSpPr txBox="1">
            <a:spLocks/>
          </p:cNvSpPr>
          <p:nvPr/>
        </p:nvSpPr>
        <p:spPr>
          <a:xfrm>
            <a:off x="682658" y="2026086"/>
            <a:ext cx="7772400" cy="1160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ca-ES" sz="800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377.891.234</a:t>
            </a:r>
            <a:endParaRPr lang="tr-TR" sz="800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3" name="Google Shape;331;p31"/>
          <p:cNvSpPr txBox="1">
            <a:spLocks/>
          </p:cNvSpPr>
          <p:nvPr/>
        </p:nvSpPr>
        <p:spPr>
          <a:xfrm>
            <a:off x="0" y="3237418"/>
            <a:ext cx="9144000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rgbClr val="FFFFFF"/>
                </a:solidFill>
                <a:latin typeface="Raleway" charset="0"/>
                <a:ea typeface="Raleway" charset="0"/>
                <a:cs typeface="Raleway" charset="0"/>
              </a:rPr>
              <a:t>Consumos</a:t>
            </a:r>
          </a:p>
        </p:txBody>
      </p:sp>
      <p:grpSp>
        <p:nvGrpSpPr>
          <p:cNvPr id="4" name="Google Shape;333;p31"/>
          <p:cNvGrpSpPr/>
          <p:nvPr/>
        </p:nvGrpSpPr>
        <p:grpSpPr>
          <a:xfrm>
            <a:off x="4002104" y="990858"/>
            <a:ext cx="1139800" cy="827206"/>
            <a:chOff x="3932350" y="3714775"/>
            <a:chExt cx="439650" cy="319075"/>
          </a:xfrm>
        </p:grpSpPr>
        <p:sp>
          <p:nvSpPr>
            <p:cNvPr id="5" name="Google Shape;334;p31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5;p31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6;p31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7;p31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8;p31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438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0;p31"/>
          <p:cNvSpPr txBox="1">
            <a:spLocks/>
          </p:cNvSpPr>
          <p:nvPr/>
        </p:nvSpPr>
        <p:spPr>
          <a:xfrm>
            <a:off x="377369" y="1968214"/>
            <a:ext cx="8698898" cy="1160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ca-ES" sz="8000" b="1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+1.7       </a:t>
            </a:r>
            <a:r>
              <a:rPr lang="ca-ES" sz="8000" b="1" dirty="0" err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millones</a:t>
            </a:r>
            <a:endParaRPr lang="tr-TR" sz="8000" b="1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3" name="Google Shape;331;p31"/>
          <p:cNvSpPr txBox="1">
            <a:spLocks/>
          </p:cNvSpPr>
          <p:nvPr/>
        </p:nvSpPr>
        <p:spPr>
          <a:xfrm>
            <a:off x="0" y="3237418"/>
            <a:ext cx="9144000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rgbClr val="FFFFFF"/>
                </a:solidFill>
                <a:latin typeface="Raleway" charset="0"/>
                <a:ea typeface="Raleway" charset="0"/>
                <a:cs typeface="Raleway" charset="0"/>
              </a:rPr>
              <a:t>Ahorro</a:t>
            </a:r>
          </a:p>
        </p:txBody>
      </p:sp>
      <p:grpSp>
        <p:nvGrpSpPr>
          <p:cNvPr id="14" name="Google Shape;666;p43">
            <a:extLst>
              <a:ext uri="{FF2B5EF4-FFF2-40B4-BE49-F238E27FC236}">
                <a16:creationId xmlns:a16="http://schemas.microsoft.com/office/drawing/2014/main" id="{5FC7D9D7-C04C-4F8E-B9DC-9830292BDCDA}"/>
              </a:ext>
            </a:extLst>
          </p:cNvPr>
          <p:cNvGrpSpPr/>
          <p:nvPr/>
        </p:nvGrpSpPr>
        <p:grpSpPr>
          <a:xfrm>
            <a:off x="2647058" y="2262944"/>
            <a:ext cx="719414" cy="632368"/>
            <a:chOff x="558796" y="3686774"/>
            <a:chExt cx="472500" cy="362900"/>
          </a:xfrm>
        </p:grpSpPr>
        <p:sp>
          <p:nvSpPr>
            <p:cNvPr id="15" name="Google Shape;667;p43">
              <a:extLst>
                <a:ext uri="{FF2B5EF4-FFF2-40B4-BE49-F238E27FC236}">
                  <a16:creationId xmlns:a16="http://schemas.microsoft.com/office/drawing/2014/main" id="{17DC0630-5201-49D5-97E1-5629DC7CD95E}"/>
                </a:ext>
              </a:extLst>
            </p:cNvPr>
            <p:cNvSpPr/>
            <p:nvPr/>
          </p:nvSpPr>
          <p:spPr>
            <a:xfrm>
              <a:off x="558796" y="3686774"/>
              <a:ext cx="472500" cy="362900"/>
            </a:xfrm>
            <a:custGeom>
              <a:avLst/>
              <a:gdLst/>
              <a:ahLst/>
              <a:cxnLst/>
              <a:rect l="l" t="t" r="r" b="b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8;p43">
              <a:extLst>
                <a:ext uri="{FF2B5EF4-FFF2-40B4-BE49-F238E27FC236}">
                  <a16:creationId xmlns:a16="http://schemas.microsoft.com/office/drawing/2014/main" id="{792D8B53-BE1B-4F61-82BA-11D1939CCDB8}"/>
                </a:ext>
              </a:extLst>
            </p:cNvPr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9;p43">
              <a:extLst>
                <a:ext uri="{FF2B5EF4-FFF2-40B4-BE49-F238E27FC236}">
                  <a16:creationId xmlns:a16="http://schemas.microsoft.com/office/drawing/2014/main" id="{854E5284-9429-4512-831F-7B790E15B93D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l" t="t" r="r" b="b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666;p43">
            <a:extLst>
              <a:ext uri="{FF2B5EF4-FFF2-40B4-BE49-F238E27FC236}">
                <a16:creationId xmlns:a16="http://schemas.microsoft.com/office/drawing/2014/main" id="{668932FB-5885-4736-AD8C-8E370B69F276}"/>
              </a:ext>
            </a:extLst>
          </p:cNvPr>
          <p:cNvGrpSpPr/>
          <p:nvPr/>
        </p:nvGrpSpPr>
        <p:grpSpPr>
          <a:xfrm>
            <a:off x="3429038" y="2255566"/>
            <a:ext cx="719414" cy="632368"/>
            <a:chOff x="558796" y="3686774"/>
            <a:chExt cx="472500" cy="362900"/>
          </a:xfrm>
        </p:grpSpPr>
        <p:sp>
          <p:nvSpPr>
            <p:cNvPr id="19" name="Google Shape;667;p43">
              <a:extLst>
                <a:ext uri="{FF2B5EF4-FFF2-40B4-BE49-F238E27FC236}">
                  <a16:creationId xmlns:a16="http://schemas.microsoft.com/office/drawing/2014/main" id="{957DD412-02FC-4FB5-BF9A-2062D65147B6}"/>
                </a:ext>
              </a:extLst>
            </p:cNvPr>
            <p:cNvSpPr/>
            <p:nvPr/>
          </p:nvSpPr>
          <p:spPr>
            <a:xfrm>
              <a:off x="558796" y="3686774"/>
              <a:ext cx="472500" cy="362900"/>
            </a:xfrm>
            <a:custGeom>
              <a:avLst/>
              <a:gdLst/>
              <a:ahLst/>
              <a:cxnLst/>
              <a:rect l="l" t="t" r="r" b="b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8;p43">
              <a:extLst>
                <a:ext uri="{FF2B5EF4-FFF2-40B4-BE49-F238E27FC236}">
                  <a16:creationId xmlns:a16="http://schemas.microsoft.com/office/drawing/2014/main" id="{1A06B5E9-770A-4EB4-90A6-8566DD764310}"/>
                </a:ext>
              </a:extLst>
            </p:cNvPr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9;p43">
              <a:extLst>
                <a:ext uri="{FF2B5EF4-FFF2-40B4-BE49-F238E27FC236}">
                  <a16:creationId xmlns:a16="http://schemas.microsoft.com/office/drawing/2014/main" id="{14FD16F6-C2B5-4954-93F1-93B128D82DCD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l" t="t" r="r" b="b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331;p31">
            <a:extLst>
              <a:ext uri="{FF2B5EF4-FFF2-40B4-BE49-F238E27FC236}">
                <a16:creationId xmlns:a16="http://schemas.microsoft.com/office/drawing/2014/main" id="{725C980B-C540-4BAB-874C-4047540F773F}"/>
              </a:ext>
            </a:extLst>
          </p:cNvPr>
          <p:cNvSpPr txBox="1">
            <a:spLocks/>
          </p:cNvSpPr>
          <p:nvPr/>
        </p:nvSpPr>
        <p:spPr>
          <a:xfrm>
            <a:off x="-3030306" y="1561080"/>
            <a:ext cx="9144000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rgbClr val="FFFFFF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7185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7B6A65-3865-452A-894D-D14A939CF494}"/>
              </a:ext>
            </a:extLst>
          </p:cNvPr>
          <p:cNvSpPr txBox="1"/>
          <p:nvPr/>
        </p:nvSpPr>
        <p:spPr>
          <a:xfrm>
            <a:off x="125522" y="374065"/>
            <a:ext cx="187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Consumos  2021</a:t>
            </a:r>
            <a:br>
              <a:rPr lang="es-ES" sz="2000" dirty="0">
                <a:solidFill>
                  <a:schemeClr val="bg1"/>
                </a:solidFill>
              </a:rPr>
            </a:br>
            <a:r>
              <a:rPr lang="es-E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Google Shape;17;p3">
            <a:extLst>
              <a:ext uri="{FF2B5EF4-FFF2-40B4-BE49-F238E27FC236}">
                <a16:creationId xmlns:a16="http://schemas.microsoft.com/office/drawing/2014/main" id="{B5E450BE-FF5A-432E-8AA4-5893D4392985}"/>
              </a:ext>
            </a:extLst>
          </p:cNvPr>
          <p:cNvSpPr txBox="1">
            <a:spLocks/>
          </p:cNvSpPr>
          <p:nvPr/>
        </p:nvSpPr>
        <p:spPr>
          <a:xfrm>
            <a:off x="0" y="1166098"/>
            <a:ext cx="2125564" cy="281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350" i="0" dirty="0">
                <a:solidFill>
                  <a:schemeClr val="bg1"/>
                </a:solidFill>
              </a:rPr>
              <a:t>Más de 50 servicios / </a:t>
            </a:r>
            <a:r>
              <a:rPr lang="es-ES" sz="1350" i="0" dirty="0" err="1">
                <a:solidFill>
                  <a:schemeClr val="bg1"/>
                </a:solidFill>
              </a:rPr>
              <a:t>aprox</a:t>
            </a:r>
            <a:r>
              <a:rPr lang="es-ES" sz="1350" i="0" dirty="0">
                <a:solidFill>
                  <a:schemeClr val="bg1"/>
                </a:solidFill>
              </a:rPr>
              <a:t> un centena de </a:t>
            </a:r>
            <a:r>
              <a:rPr lang="es-ES" sz="1350" i="0" dirty="0" err="1">
                <a:solidFill>
                  <a:schemeClr val="bg1"/>
                </a:solidFill>
              </a:rPr>
              <a:t>modalidadesde</a:t>
            </a:r>
            <a:r>
              <a:rPr lang="es-ES" sz="1350" i="0" dirty="0">
                <a:solidFill>
                  <a:schemeClr val="bg1"/>
                </a:solidFill>
              </a:rPr>
              <a:t> consumo</a:t>
            </a: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350" i="0" dirty="0">
                <a:solidFill>
                  <a:schemeClr val="bg1"/>
                </a:solidFill>
              </a:rPr>
              <a:t>Población de Catalunya 2021: 7.656,841</a:t>
            </a: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350" i="0" dirty="0">
                <a:solidFill>
                  <a:schemeClr val="bg1"/>
                </a:solidFill>
              </a:rPr>
              <a:t>En 2021 se realizaron 11 consultas por habitante</a:t>
            </a: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endParaRPr lang="es-ES" sz="1350" i="0" dirty="0">
              <a:solidFill>
                <a:schemeClr val="bg1"/>
              </a:solidFill>
            </a:endParaRP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350" i="0" dirty="0">
                <a:solidFill>
                  <a:schemeClr val="bg1"/>
                </a:solidFill>
              </a:rPr>
              <a:t>Fuente: </a:t>
            </a:r>
            <a:r>
              <a:rPr lang="es-ES" sz="1050" i="0" dirty="0">
                <a:solidFill>
                  <a:schemeClr val="bg1"/>
                </a:solidFill>
              </a:rPr>
              <a:t> </a:t>
            </a:r>
            <a:r>
              <a:rPr lang="es-ES" sz="1050" i="0" dirty="0">
                <a:solidFill>
                  <a:schemeClr val="bg1"/>
                </a:solidFill>
                <a:hlinkClick r:id="rId3"/>
              </a:rPr>
              <a:t>https://www.aoc.cat/serveis-aoc/via-oberta/</a:t>
            </a:r>
            <a:endParaRPr lang="es-ES" sz="105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endParaRPr lang="ca-ES" sz="1050" i="0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49745EF-950F-4AC7-B268-7564FCB1270A}"/>
              </a:ext>
            </a:extLst>
          </p:cNvPr>
          <p:cNvSpPr/>
          <p:nvPr/>
        </p:nvSpPr>
        <p:spPr>
          <a:xfrm rot="16200000">
            <a:off x="7243533" y="2722592"/>
            <a:ext cx="815503" cy="2164024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ca-ES" sz="1800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    </a:t>
            </a:r>
            <a:r>
              <a:rPr lang="ca-ES" sz="1900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39.647.288</a:t>
            </a:r>
          </a:p>
        </p:txBody>
      </p:sp>
      <p:sp>
        <p:nvSpPr>
          <p:cNvPr id="6" name="QuadreDeText 17">
            <a:extLst>
              <a:ext uri="{FF2B5EF4-FFF2-40B4-BE49-F238E27FC236}">
                <a16:creationId xmlns:a16="http://schemas.microsoft.com/office/drawing/2014/main" id="{39A4E0F0-CC71-447E-8173-A23DD40F1F6F}"/>
              </a:ext>
            </a:extLst>
          </p:cNvPr>
          <p:cNvSpPr txBox="1"/>
          <p:nvPr/>
        </p:nvSpPr>
        <p:spPr>
          <a:xfrm>
            <a:off x="5432861" y="3328567"/>
            <a:ext cx="9045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+41%</a:t>
            </a:r>
          </a:p>
        </p:txBody>
      </p:sp>
      <p:sp>
        <p:nvSpPr>
          <p:cNvPr id="7" name="Google Shape;17;p3">
            <a:extLst>
              <a:ext uri="{FF2B5EF4-FFF2-40B4-BE49-F238E27FC236}">
                <a16:creationId xmlns:a16="http://schemas.microsoft.com/office/drawing/2014/main" id="{CF12895C-B85D-4841-BD31-E9C565496D56}"/>
              </a:ext>
            </a:extLst>
          </p:cNvPr>
          <p:cNvSpPr txBox="1">
            <a:spLocks/>
          </p:cNvSpPr>
          <p:nvPr/>
        </p:nvSpPr>
        <p:spPr>
          <a:xfrm>
            <a:off x="2916239" y="1104347"/>
            <a:ext cx="5543550" cy="28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49213" indent="0" algn="r">
              <a:lnSpc>
                <a:spcPct val="10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ca-ES" sz="1400" b="1" i="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8" name="Triángulo 30">
            <a:extLst>
              <a:ext uri="{FF2B5EF4-FFF2-40B4-BE49-F238E27FC236}">
                <a16:creationId xmlns:a16="http://schemas.microsoft.com/office/drawing/2014/main" id="{EA7B5EBA-7964-423D-815C-3A47B35BEE86}"/>
              </a:ext>
            </a:extLst>
          </p:cNvPr>
          <p:cNvSpPr/>
          <p:nvPr/>
        </p:nvSpPr>
        <p:spPr>
          <a:xfrm>
            <a:off x="6027926" y="3370408"/>
            <a:ext cx="155215" cy="14401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AE4841-470F-4A66-9C88-E890D73DD2EF}"/>
              </a:ext>
            </a:extLst>
          </p:cNvPr>
          <p:cNvSpPr/>
          <p:nvPr/>
        </p:nvSpPr>
        <p:spPr>
          <a:xfrm rot="16200000">
            <a:off x="6618971" y="1207010"/>
            <a:ext cx="859840" cy="3368813"/>
          </a:xfrm>
          <a:prstGeom prst="rect">
            <a:avLst/>
          </a:prstGeom>
          <a:solidFill>
            <a:srgbClr val="F28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55.960.917</a:t>
            </a:r>
          </a:p>
          <a:p>
            <a:endParaRPr lang="ca-ES" sz="1800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9CF2609-0629-4968-9613-1B7965F50A1F}"/>
              </a:ext>
            </a:extLst>
          </p:cNvPr>
          <p:cNvSpPr/>
          <p:nvPr/>
        </p:nvSpPr>
        <p:spPr>
          <a:xfrm rot="16200000">
            <a:off x="7609098" y="3905568"/>
            <a:ext cx="771032" cy="1477362"/>
          </a:xfrm>
          <a:prstGeom prst="rect">
            <a:avLst/>
          </a:prstGeom>
          <a:solidFill>
            <a:srgbClr val="E06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27.558.150</a:t>
            </a:r>
          </a:p>
        </p:txBody>
      </p:sp>
      <p:sp>
        <p:nvSpPr>
          <p:cNvPr id="11" name="QuadreDeText 17">
            <a:extLst>
              <a:ext uri="{FF2B5EF4-FFF2-40B4-BE49-F238E27FC236}">
                <a16:creationId xmlns:a16="http://schemas.microsoft.com/office/drawing/2014/main" id="{5C7EA1F8-FA8E-455D-864D-BBD180F01004}"/>
              </a:ext>
            </a:extLst>
          </p:cNvPr>
          <p:cNvSpPr txBox="1"/>
          <p:nvPr/>
        </p:nvSpPr>
        <p:spPr>
          <a:xfrm rot="16200000">
            <a:off x="8151691" y="3654562"/>
            <a:ext cx="697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2018 </a:t>
            </a:r>
          </a:p>
        </p:txBody>
      </p:sp>
      <p:sp>
        <p:nvSpPr>
          <p:cNvPr id="12" name="QuadreDeText 17">
            <a:extLst>
              <a:ext uri="{FF2B5EF4-FFF2-40B4-BE49-F238E27FC236}">
                <a16:creationId xmlns:a16="http://schemas.microsoft.com/office/drawing/2014/main" id="{FC660295-694B-467B-A691-E8698A955914}"/>
              </a:ext>
            </a:extLst>
          </p:cNvPr>
          <p:cNvSpPr txBox="1"/>
          <p:nvPr/>
        </p:nvSpPr>
        <p:spPr>
          <a:xfrm rot="16200000">
            <a:off x="7983267" y="4479072"/>
            <a:ext cx="10919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2017</a:t>
            </a:r>
          </a:p>
        </p:txBody>
      </p:sp>
      <p:sp>
        <p:nvSpPr>
          <p:cNvPr id="13" name="QuadreDeText 17">
            <a:extLst>
              <a:ext uri="{FF2B5EF4-FFF2-40B4-BE49-F238E27FC236}">
                <a16:creationId xmlns:a16="http://schemas.microsoft.com/office/drawing/2014/main" id="{41318127-244B-4C7B-BBF2-CE8AC24C7701}"/>
              </a:ext>
            </a:extLst>
          </p:cNvPr>
          <p:cNvSpPr txBox="1"/>
          <p:nvPr/>
        </p:nvSpPr>
        <p:spPr>
          <a:xfrm rot="16200000">
            <a:off x="8064063" y="2761972"/>
            <a:ext cx="8769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2019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5D26E16-680F-4FF7-B690-AF6887F0E9EE}"/>
              </a:ext>
            </a:extLst>
          </p:cNvPr>
          <p:cNvSpPr/>
          <p:nvPr/>
        </p:nvSpPr>
        <p:spPr>
          <a:xfrm rot="16200000">
            <a:off x="5617927" y="-762081"/>
            <a:ext cx="876925" cy="5353811"/>
          </a:xfrm>
          <a:prstGeom prst="rect">
            <a:avLst/>
          </a:prstGeom>
          <a:solidFill>
            <a:srgbClr val="B24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QuadreDeText 17">
            <a:extLst>
              <a:ext uri="{FF2B5EF4-FFF2-40B4-BE49-F238E27FC236}">
                <a16:creationId xmlns:a16="http://schemas.microsoft.com/office/drawing/2014/main" id="{2E941FA9-253A-4069-8B40-BAE260D17EF8}"/>
              </a:ext>
            </a:extLst>
          </p:cNvPr>
          <p:cNvSpPr txBox="1"/>
          <p:nvPr/>
        </p:nvSpPr>
        <p:spPr>
          <a:xfrm rot="16200000">
            <a:off x="7960832" y="1835226"/>
            <a:ext cx="10788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2020</a:t>
            </a:r>
          </a:p>
        </p:txBody>
      </p:sp>
      <p:sp>
        <p:nvSpPr>
          <p:cNvPr id="16" name="QuadreDeText 17">
            <a:extLst>
              <a:ext uri="{FF2B5EF4-FFF2-40B4-BE49-F238E27FC236}">
                <a16:creationId xmlns:a16="http://schemas.microsoft.com/office/drawing/2014/main" id="{DC383AEE-488D-412F-AD52-7BC8DB039090}"/>
              </a:ext>
            </a:extLst>
          </p:cNvPr>
          <p:cNvSpPr txBox="1"/>
          <p:nvPr/>
        </p:nvSpPr>
        <p:spPr>
          <a:xfrm>
            <a:off x="5056505" y="1499485"/>
            <a:ext cx="3196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78.655.435</a:t>
            </a:r>
          </a:p>
        </p:txBody>
      </p:sp>
      <p:sp>
        <p:nvSpPr>
          <p:cNvPr id="17" name="QuadreDeText 17">
            <a:extLst>
              <a:ext uri="{FF2B5EF4-FFF2-40B4-BE49-F238E27FC236}">
                <a16:creationId xmlns:a16="http://schemas.microsoft.com/office/drawing/2014/main" id="{70412F15-EFB1-4C30-B0AB-70F63979CFFC}"/>
              </a:ext>
            </a:extLst>
          </p:cNvPr>
          <p:cNvSpPr txBox="1"/>
          <p:nvPr/>
        </p:nvSpPr>
        <p:spPr>
          <a:xfrm>
            <a:off x="4099156" y="2437608"/>
            <a:ext cx="9045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+40%</a:t>
            </a:r>
          </a:p>
        </p:txBody>
      </p:sp>
      <p:sp>
        <p:nvSpPr>
          <p:cNvPr id="18" name="Triángulo 30">
            <a:extLst>
              <a:ext uri="{FF2B5EF4-FFF2-40B4-BE49-F238E27FC236}">
                <a16:creationId xmlns:a16="http://schemas.microsoft.com/office/drawing/2014/main" id="{A2459714-9E1B-43CC-904D-60F49C328095}"/>
              </a:ext>
            </a:extLst>
          </p:cNvPr>
          <p:cNvSpPr/>
          <p:nvPr/>
        </p:nvSpPr>
        <p:spPr>
          <a:xfrm>
            <a:off x="4769113" y="2515641"/>
            <a:ext cx="155215" cy="14401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FA3211A-FE42-46D8-B60B-E1913ED021CD}"/>
              </a:ext>
            </a:extLst>
          </p:cNvPr>
          <p:cNvSpPr/>
          <p:nvPr/>
        </p:nvSpPr>
        <p:spPr>
          <a:xfrm rot="16200000">
            <a:off x="5417690" y="-1989890"/>
            <a:ext cx="876926" cy="5754284"/>
          </a:xfrm>
          <a:prstGeom prst="rect">
            <a:avLst/>
          </a:prstGeom>
          <a:solidFill>
            <a:srgbClr val="BA2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0" name="QuadreDeText 17">
            <a:extLst>
              <a:ext uri="{FF2B5EF4-FFF2-40B4-BE49-F238E27FC236}">
                <a16:creationId xmlns:a16="http://schemas.microsoft.com/office/drawing/2014/main" id="{B0ADEC65-4A52-4BCD-AED4-1BBE42D91218}"/>
              </a:ext>
            </a:extLst>
          </p:cNvPr>
          <p:cNvSpPr txBox="1"/>
          <p:nvPr/>
        </p:nvSpPr>
        <p:spPr>
          <a:xfrm>
            <a:off x="5032656" y="530883"/>
            <a:ext cx="3196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85.606,412</a:t>
            </a:r>
          </a:p>
        </p:txBody>
      </p:sp>
      <p:sp>
        <p:nvSpPr>
          <p:cNvPr id="21" name="QuadreDeText 17">
            <a:extLst>
              <a:ext uri="{FF2B5EF4-FFF2-40B4-BE49-F238E27FC236}">
                <a16:creationId xmlns:a16="http://schemas.microsoft.com/office/drawing/2014/main" id="{9783919B-CE18-4C70-B082-CB95A15E7099}"/>
              </a:ext>
            </a:extLst>
          </p:cNvPr>
          <p:cNvSpPr txBox="1"/>
          <p:nvPr/>
        </p:nvSpPr>
        <p:spPr>
          <a:xfrm rot="16200000">
            <a:off x="7960832" y="687921"/>
            <a:ext cx="10788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2021</a:t>
            </a:r>
          </a:p>
        </p:txBody>
      </p:sp>
      <p:sp>
        <p:nvSpPr>
          <p:cNvPr id="22" name="QuadreDeText 17">
            <a:extLst>
              <a:ext uri="{FF2B5EF4-FFF2-40B4-BE49-F238E27FC236}">
                <a16:creationId xmlns:a16="http://schemas.microsoft.com/office/drawing/2014/main" id="{C62863E1-E308-4BB2-8437-3D3036D0E3DF}"/>
              </a:ext>
            </a:extLst>
          </p:cNvPr>
          <p:cNvSpPr txBox="1"/>
          <p:nvPr/>
        </p:nvSpPr>
        <p:spPr>
          <a:xfrm>
            <a:off x="6353512" y="4250153"/>
            <a:ext cx="9045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+44%</a:t>
            </a:r>
          </a:p>
        </p:txBody>
      </p:sp>
      <p:sp>
        <p:nvSpPr>
          <p:cNvPr id="23" name="Triángulo 30">
            <a:extLst>
              <a:ext uri="{FF2B5EF4-FFF2-40B4-BE49-F238E27FC236}">
                <a16:creationId xmlns:a16="http://schemas.microsoft.com/office/drawing/2014/main" id="{9B2B1949-2BE6-49C1-90D2-C284BAEBAE26}"/>
              </a:ext>
            </a:extLst>
          </p:cNvPr>
          <p:cNvSpPr/>
          <p:nvPr/>
        </p:nvSpPr>
        <p:spPr>
          <a:xfrm>
            <a:off x="7042251" y="4342905"/>
            <a:ext cx="155215" cy="14401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QuadreDeText 17">
            <a:extLst>
              <a:ext uri="{FF2B5EF4-FFF2-40B4-BE49-F238E27FC236}">
                <a16:creationId xmlns:a16="http://schemas.microsoft.com/office/drawing/2014/main" id="{23126C96-D54C-46BE-9C2D-314774CAB88B}"/>
              </a:ext>
            </a:extLst>
          </p:cNvPr>
          <p:cNvSpPr txBox="1"/>
          <p:nvPr/>
        </p:nvSpPr>
        <p:spPr>
          <a:xfrm>
            <a:off x="2843056" y="1259187"/>
            <a:ext cx="9045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+9%</a:t>
            </a:r>
          </a:p>
        </p:txBody>
      </p:sp>
    </p:spTree>
    <p:extLst>
      <p:ext uri="{BB962C8B-B14F-4D97-AF65-F5344CB8AC3E}">
        <p14:creationId xmlns:p14="http://schemas.microsoft.com/office/powerpoint/2010/main" val="211901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8886E8-A011-413F-85DD-F96479276E09}"/>
              </a:ext>
            </a:extLst>
          </p:cNvPr>
          <p:cNvSpPr txBox="1"/>
          <p:nvPr/>
        </p:nvSpPr>
        <p:spPr>
          <a:xfrm>
            <a:off x="99060" y="565904"/>
            <a:ext cx="207264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TOP servicios</a:t>
            </a:r>
          </a:p>
          <a:p>
            <a:r>
              <a:rPr lang="es-ES" sz="1800" dirty="0">
                <a:solidFill>
                  <a:schemeClr val="bg1"/>
                </a:solidFill>
              </a:rPr>
              <a:t> 2021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sz="1800" i="0" dirty="0">
                <a:solidFill>
                  <a:schemeClr val="bg1"/>
                </a:solidFill>
              </a:rPr>
              <a:t>Padrón en línea: 884 ayuntamientos conectados al Padrón en línea – faltan 63, que los cubre la consulta al RPC (96% de la población)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sz="1800" i="0" dirty="0">
                <a:solidFill>
                  <a:schemeClr val="bg1"/>
                </a:solidFill>
              </a:rPr>
              <a:t>Listado Padrón:</a:t>
            </a:r>
          </a:p>
          <a:p>
            <a:r>
              <a:rPr lang="es-ES" sz="1200" i="0" dirty="0">
                <a:solidFill>
                  <a:schemeClr val="bg1"/>
                </a:solidFill>
                <a:hlinkClick r:id="rId3"/>
              </a:rPr>
              <a:t>https://dadesobertes.seu-e.cat/csv/ens_amb_padro_en_linia.csv</a:t>
            </a:r>
            <a:endParaRPr lang="es-ES" sz="1200" i="0" dirty="0">
              <a:solidFill>
                <a:schemeClr val="bg1"/>
              </a:solidFill>
            </a:endParaRPr>
          </a:p>
          <a:p>
            <a:endParaRPr lang="es-ES" sz="1200" i="0" dirty="0">
              <a:solidFill>
                <a:schemeClr val="bg1"/>
              </a:solidFill>
            </a:endParaRPr>
          </a:p>
          <a:p>
            <a:endParaRPr lang="ca-ES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EBF4C2D-BE21-4B81-BB38-35123EE65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758115"/>
              </p:ext>
            </p:extLst>
          </p:nvPr>
        </p:nvGraphicFramePr>
        <p:xfrm>
          <a:off x="2529840" y="404063"/>
          <a:ext cx="6258110" cy="4111536"/>
        </p:xfrm>
        <a:graphic>
          <a:graphicData uri="http://schemas.openxmlformats.org/drawingml/2006/table">
            <a:tbl>
              <a:tblPr/>
              <a:tblGrid>
                <a:gridCol w="733200">
                  <a:extLst>
                    <a:ext uri="{9D8B030D-6E8A-4147-A177-3AD203B41FA5}">
                      <a16:colId xmlns:a16="http://schemas.microsoft.com/office/drawing/2014/main" val="3590230588"/>
                    </a:ext>
                  </a:extLst>
                </a:gridCol>
                <a:gridCol w="3658445">
                  <a:extLst>
                    <a:ext uri="{9D8B030D-6E8A-4147-A177-3AD203B41FA5}">
                      <a16:colId xmlns:a16="http://schemas.microsoft.com/office/drawing/2014/main" val="20809134"/>
                    </a:ext>
                  </a:extLst>
                </a:gridCol>
                <a:gridCol w="831582">
                  <a:extLst>
                    <a:ext uri="{9D8B030D-6E8A-4147-A177-3AD203B41FA5}">
                      <a16:colId xmlns:a16="http://schemas.microsoft.com/office/drawing/2014/main" val="2787847695"/>
                    </a:ext>
                  </a:extLst>
                </a:gridCol>
                <a:gridCol w="1034883">
                  <a:extLst>
                    <a:ext uri="{9D8B030D-6E8A-4147-A177-3AD203B41FA5}">
                      <a16:colId xmlns:a16="http://schemas.microsoft.com/office/drawing/2014/main" val="2279152154"/>
                    </a:ext>
                  </a:extLst>
                </a:gridCol>
              </a:tblGrid>
              <a:tr h="148287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Consumos</a:t>
                      </a:r>
                      <a:endParaRPr lang="ca-E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Servicio de Interoperabilidad 2021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85.606.412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902152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12.353.827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Padrón Municipal de Habitantes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14,43%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820799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12.065.481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Datos de Identidad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14,09%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5353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9.787.513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 de Vehiculos y conductores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11,43%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767745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8.936.203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Certificado de la Renta (AEAT)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10,44%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56428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6.059.231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 Civil (Nacimiento, Matrimonio y Defunción)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7,08%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595584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5.747.863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Demandantes</a:t>
                      </a:r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ca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Empleo</a:t>
                      </a:r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(SOC)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6,71%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656103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5.296.457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Deudas con la TGSS y situación de alta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126965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4.396.770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Deudores</a:t>
                      </a:r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 IVTM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5,14%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80826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4.069.264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por desempleo (SEPE)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4,75%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47816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3.996.867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Consulta a la DEV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4,67%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382920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3.075.659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Obligaciones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Tributàrias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 Domicilio Fiscal 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133304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2.408.154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públicas (INSS)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2,81%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40,94%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453818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1.445.411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Datos Cadastrales 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68761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1.381.851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 Central de Asegurados (CATSALUT)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99677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1.080.352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Título de Família Numerosa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313579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844.340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Vida Laboral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092052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596.244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Datos de Discapacidad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0,70%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361877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506.210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Título de Familia Monoparental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589853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415.807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Documentos Tècnicos de Colegios profesionales (DCOC)*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79419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322.794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Residència y Convivència histórica 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7,71%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738908"/>
                  </a:ext>
                </a:extLst>
              </a:tr>
              <a:tr h="148287"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84.786.298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Sumatorio de los 20 servicios más utilizados 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99,04%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99,04%</a:t>
                      </a:r>
                    </a:p>
                  </a:txBody>
                  <a:tcPr marL="4008" marR="4008" marT="40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50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47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A27061-DB49-4BC8-AF46-5817393F7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112" y="1143702"/>
            <a:ext cx="6470650" cy="25971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C1854A5-3900-4FB4-BEE8-A4FCD615C223}"/>
              </a:ext>
            </a:extLst>
          </p:cNvPr>
          <p:cNvSpPr txBox="1"/>
          <p:nvPr/>
        </p:nvSpPr>
        <p:spPr>
          <a:xfrm>
            <a:off x="232111" y="599327"/>
            <a:ext cx="1790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Menos utilizados</a:t>
            </a:r>
          </a:p>
          <a:p>
            <a:r>
              <a:rPr lang="es-ES" sz="1800" dirty="0">
                <a:solidFill>
                  <a:schemeClr val="bg1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78007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7B6A65-3865-452A-894D-D14A939CF494}"/>
              </a:ext>
            </a:extLst>
          </p:cNvPr>
          <p:cNvSpPr txBox="1"/>
          <p:nvPr/>
        </p:nvSpPr>
        <p:spPr>
          <a:xfrm>
            <a:off x="111492" y="352459"/>
            <a:ext cx="187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Organismos autorizados vs Organismos consumidores 2021</a:t>
            </a:r>
            <a:br>
              <a:rPr lang="es-ES" sz="2000" dirty="0">
                <a:solidFill>
                  <a:schemeClr val="bg1"/>
                </a:solidFill>
              </a:rPr>
            </a:br>
            <a:r>
              <a:rPr lang="es-E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Google Shape;17;p3">
            <a:extLst>
              <a:ext uri="{FF2B5EF4-FFF2-40B4-BE49-F238E27FC236}">
                <a16:creationId xmlns:a16="http://schemas.microsoft.com/office/drawing/2014/main" id="{B5E450BE-FF5A-432E-8AA4-5893D4392985}"/>
              </a:ext>
            </a:extLst>
          </p:cNvPr>
          <p:cNvSpPr txBox="1">
            <a:spLocks/>
          </p:cNvSpPr>
          <p:nvPr/>
        </p:nvSpPr>
        <p:spPr>
          <a:xfrm>
            <a:off x="117002" y="1904803"/>
            <a:ext cx="2229957" cy="3199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endParaRPr lang="es-ES" sz="135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r>
              <a:rPr lang="es-ES" sz="1350" i="0" dirty="0">
                <a:solidFill>
                  <a:schemeClr val="bg1"/>
                </a:solidFill>
              </a:rPr>
              <a:t>Sólo un 72% han pedido autorizaciones</a:t>
            </a: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endParaRPr lang="es-ES" sz="135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r>
              <a:rPr lang="es-ES" sz="1350" i="0" dirty="0">
                <a:solidFill>
                  <a:schemeClr val="bg1"/>
                </a:solidFill>
              </a:rPr>
              <a:t>Sólo un 62% de los autorizados realizan consumos</a:t>
            </a: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endParaRPr lang="es-ES" sz="135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</a:pPr>
            <a:r>
              <a:rPr lang="es-ES" sz="1350" i="0" dirty="0">
                <a:solidFill>
                  <a:schemeClr val="bg1"/>
                </a:solidFill>
              </a:rPr>
              <a:t>Sólo 45,1% de las AAPP potencialmente consumidoras han consultado como mínimo un dato en 2021</a:t>
            </a:r>
            <a:endParaRPr lang="ca-ES" sz="1050" i="0" dirty="0">
              <a:solidFill>
                <a:schemeClr val="bg1"/>
              </a:solidFill>
            </a:endParaRPr>
          </a:p>
        </p:txBody>
      </p:sp>
      <p:sp>
        <p:nvSpPr>
          <p:cNvPr id="7" name="Google Shape;17;p3">
            <a:extLst>
              <a:ext uri="{FF2B5EF4-FFF2-40B4-BE49-F238E27FC236}">
                <a16:creationId xmlns:a16="http://schemas.microsoft.com/office/drawing/2014/main" id="{CF12895C-B85D-4841-BD31-E9C565496D56}"/>
              </a:ext>
            </a:extLst>
          </p:cNvPr>
          <p:cNvSpPr txBox="1">
            <a:spLocks/>
          </p:cNvSpPr>
          <p:nvPr/>
        </p:nvSpPr>
        <p:spPr>
          <a:xfrm>
            <a:off x="2916239" y="1104347"/>
            <a:ext cx="5543550" cy="28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49213" indent="0" algn="r">
              <a:lnSpc>
                <a:spcPct val="10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ca-ES" sz="1400" b="1" i="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AE4841-470F-4A66-9C88-E890D73DD2EF}"/>
              </a:ext>
            </a:extLst>
          </p:cNvPr>
          <p:cNvSpPr/>
          <p:nvPr/>
        </p:nvSpPr>
        <p:spPr>
          <a:xfrm rot="16200000">
            <a:off x="6930124" y="3041240"/>
            <a:ext cx="923330" cy="2683015"/>
          </a:xfrm>
          <a:prstGeom prst="rect">
            <a:avLst/>
          </a:prstGeom>
          <a:solidFill>
            <a:srgbClr val="F28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800" dirty="0">
                <a:solidFill>
                  <a:prstClr val="white"/>
                </a:solidFill>
                <a:latin typeface="Raleway" charset="0"/>
                <a:ea typeface="Raleway" charset="0"/>
                <a:cs typeface="Raleway" charset="0"/>
              </a:rPr>
              <a:t>474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700" dirty="0">
                <a:solidFill>
                  <a:prstClr val="white"/>
                </a:solidFill>
                <a:latin typeface="Raleway" charset="0"/>
                <a:ea typeface="Raleway" charset="0"/>
                <a:cs typeface="Raleway" charset="0"/>
              </a:rPr>
              <a:t>consumidores</a:t>
            </a:r>
            <a:endParaRPr kumimoji="0" lang="ca-E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charset="0"/>
              <a:ea typeface="Raleway" charset="0"/>
              <a:cs typeface="Raleway" charset="0"/>
            </a:endParaRPr>
          </a:p>
          <a:p>
            <a:endParaRPr lang="ca-ES" sz="1800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3" name="QuadreDeText 17">
            <a:extLst>
              <a:ext uri="{FF2B5EF4-FFF2-40B4-BE49-F238E27FC236}">
                <a16:creationId xmlns:a16="http://schemas.microsoft.com/office/drawing/2014/main" id="{41318127-244B-4C7B-BBF2-CE8AC24C7701}"/>
              </a:ext>
            </a:extLst>
          </p:cNvPr>
          <p:cNvSpPr txBox="1"/>
          <p:nvPr/>
        </p:nvSpPr>
        <p:spPr>
          <a:xfrm rot="16200000">
            <a:off x="8066283" y="4198081"/>
            <a:ext cx="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2021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5D26E16-680F-4FF7-B690-AF6887F0E9EE}"/>
              </a:ext>
            </a:extLst>
          </p:cNvPr>
          <p:cNvSpPr/>
          <p:nvPr/>
        </p:nvSpPr>
        <p:spPr>
          <a:xfrm rot="16200000">
            <a:off x="6014498" y="298746"/>
            <a:ext cx="1067058" cy="4378773"/>
          </a:xfrm>
          <a:prstGeom prst="rect">
            <a:avLst/>
          </a:prstGeom>
          <a:solidFill>
            <a:srgbClr val="B245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QuadreDeText 17">
            <a:extLst>
              <a:ext uri="{FF2B5EF4-FFF2-40B4-BE49-F238E27FC236}">
                <a16:creationId xmlns:a16="http://schemas.microsoft.com/office/drawing/2014/main" id="{DC383AEE-488D-412F-AD52-7BC8DB039090}"/>
              </a:ext>
            </a:extLst>
          </p:cNvPr>
          <p:cNvSpPr txBox="1"/>
          <p:nvPr/>
        </p:nvSpPr>
        <p:spPr>
          <a:xfrm>
            <a:off x="4929935" y="2279362"/>
            <a:ext cx="319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761 </a:t>
            </a:r>
            <a:r>
              <a:rPr lang="ca-ES" sz="2800" dirty="0" err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autorizados</a:t>
            </a:r>
            <a:endParaRPr lang="ca-ES" sz="2800" dirty="0">
              <a:solidFill>
                <a:schemeClr val="bg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FA3211A-FE42-46D8-B60B-E1913ED021CD}"/>
              </a:ext>
            </a:extLst>
          </p:cNvPr>
          <p:cNvSpPr/>
          <p:nvPr/>
        </p:nvSpPr>
        <p:spPr>
          <a:xfrm rot="16200000">
            <a:off x="5154217" y="-2357671"/>
            <a:ext cx="1015662" cy="6142496"/>
          </a:xfrm>
          <a:prstGeom prst="rect">
            <a:avLst/>
          </a:prstGeom>
          <a:solidFill>
            <a:srgbClr val="BA2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0" name="QuadreDeText 17">
            <a:extLst>
              <a:ext uri="{FF2B5EF4-FFF2-40B4-BE49-F238E27FC236}">
                <a16:creationId xmlns:a16="http://schemas.microsoft.com/office/drawing/2014/main" id="{B0ADEC65-4A52-4BCD-AED4-1BBE42D91218}"/>
              </a:ext>
            </a:extLst>
          </p:cNvPr>
          <p:cNvSpPr txBox="1"/>
          <p:nvPr/>
        </p:nvSpPr>
        <p:spPr>
          <a:xfrm>
            <a:off x="4964156" y="446499"/>
            <a:ext cx="319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1.051 CMI</a:t>
            </a:r>
          </a:p>
        </p:txBody>
      </p:sp>
      <p:sp>
        <p:nvSpPr>
          <p:cNvPr id="24" name="QuadreDeText 17">
            <a:extLst>
              <a:ext uri="{FF2B5EF4-FFF2-40B4-BE49-F238E27FC236}">
                <a16:creationId xmlns:a16="http://schemas.microsoft.com/office/drawing/2014/main" id="{23126C96-D54C-46BE-9C2D-314774CAB88B}"/>
              </a:ext>
            </a:extLst>
          </p:cNvPr>
          <p:cNvSpPr txBox="1"/>
          <p:nvPr/>
        </p:nvSpPr>
        <p:spPr>
          <a:xfrm>
            <a:off x="3230880" y="1221408"/>
            <a:ext cx="159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72% </a:t>
            </a:r>
            <a:r>
              <a:rPr lang="ca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vs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 28%</a:t>
            </a:r>
          </a:p>
        </p:txBody>
      </p:sp>
      <p:sp>
        <p:nvSpPr>
          <p:cNvPr id="25" name="QuadreDeText 17">
            <a:extLst>
              <a:ext uri="{FF2B5EF4-FFF2-40B4-BE49-F238E27FC236}">
                <a16:creationId xmlns:a16="http://schemas.microsoft.com/office/drawing/2014/main" id="{A33E190E-0096-4DF7-BF79-856734883C52}"/>
              </a:ext>
            </a:extLst>
          </p:cNvPr>
          <p:cNvSpPr txBox="1"/>
          <p:nvPr/>
        </p:nvSpPr>
        <p:spPr>
          <a:xfrm rot="16200000">
            <a:off x="8000004" y="2488130"/>
            <a:ext cx="89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2021</a:t>
            </a:r>
          </a:p>
        </p:txBody>
      </p:sp>
      <p:sp>
        <p:nvSpPr>
          <p:cNvPr id="26" name="QuadreDeText 17">
            <a:extLst>
              <a:ext uri="{FF2B5EF4-FFF2-40B4-BE49-F238E27FC236}">
                <a16:creationId xmlns:a16="http://schemas.microsoft.com/office/drawing/2014/main" id="{175F04A3-EF96-4A51-A68A-A13338DF8C8A}"/>
              </a:ext>
            </a:extLst>
          </p:cNvPr>
          <p:cNvSpPr txBox="1"/>
          <p:nvPr/>
        </p:nvSpPr>
        <p:spPr>
          <a:xfrm rot="16200000">
            <a:off x="8028712" y="640564"/>
            <a:ext cx="94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D05C752-57B9-442E-B42D-40063413740F}"/>
              </a:ext>
            </a:extLst>
          </p:cNvPr>
          <p:cNvSpPr txBox="1"/>
          <p:nvPr/>
        </p:nvSpPr>
        <p:spPr>
          <a:xfrm>
            <a:off x="4164517" y="3504619"/>
            <a:ext cx="178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62% </a:t>
            </a:r>
            <a:r>
              <a:rPr lang="ca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vs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 38%</a:t>
            </a:r>
          </a:p>
        </p:txBody>
      </p:sp>
      <p:sp>
        <p:nvSpPr>
          <p:cNvPr id="28" name="QuadreDeText 17">
            <a:extLst>
              <a:ext uri="{FF2B5EF4-FFF2-40B4-BE49-F238E27FC236}">
                <a16:creationId xmlns:a16="http://schemas.microsoft.com/office/drawing/2014/main" id="{467D87C7-ADEF-4861-A661-B52E94AA1426}"/>
              </a:ext>
            </a:extLst>
          </p:cNvPr>
          <p:cNvSpPr txBox="1"/>
          <p:nvPr/>
        </p:nvSpPr>
        <p:spPr>
          <a:xfrm>
            <a:off x="4686300" y="1406074"/>
            <a:ext cx="404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Modelo de autorizaciones complejo</a:t>
            </a:r>
          </a:p>
        </p:txBody>
      </p:sp>
      <p:sp>
        <p:nvSpPr>
          <p:cNvPr id="29" name="QuadreDeText 17">
            <a:extLst>
              <a:ext uri="{FF2B5EF4-FFF2-40B4-BE49-F238E27FC236}">
                <a16:creationId xmlns:a16="http://schemas.microsoft.com/office/drawing/2014/main" id="{FB9C5639-6878-4682-A306-3B86002C3802}"/>
              </a:ext>
            </a:extLst>
          </p:cNvPr>
          <p:cNvSpPr txBox="1"/>
          <p:nvPr/>
        </p:nvSpPr>
        <p:spPr>
          <a:xfrm>
            <a:off x="5698575" y="3042954"/>
            <a:ext cx="344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charset="0"/>
                <a:ea typeface="Raleway" charset="0"/>
                <a:cs typeface="Raleway" charset="0"/>
              </a:rPr>
              <a:t>Modelo de uso y cultura organitzativa </a:t>
            </a:r>
          </a:p>
        </p:txBody>
      </p:sp>
    </p:spTree>
    <p:extLst>
      <p:ext uri="{BB962C8B-B14F-4D97-AF65-F5344CB8AC3E}">
        <p14:creationId xmlns:p14="http://schemas.microsoft.com/office/powerpoint/2010/main" val="35092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 animBg="1"/>
      <p:bldP spid="16" grpId="0"/>
      <p:bldP spid="19" grpId="0" animBg="1"/>
      <p:bldP spid="20" grpId="0"/>
      <p:bldP spid="24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83243B-A7A7-4990-B25F-773AE9FDC465}"/>
              </a:ext>
            </a:extLst>
          </p:cNvPr>
          <p:cNvSpPr txBox="1"/>
          <p:nvPr/>
        </p:nvSpPr>
        <p:spPr>
          <a:xfrm>
            <a:off x="121920" y="610285"/>
            <a:ext cx="19431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Por parte de qué Administraciones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Uso Desigual</a:t>
            </a:r>
            <a:endParaRPr lang="ca-ES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CCE14A4-658C-41A6-BFEB-D1AC51B3B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710329"/>
              </p:ext>
            </p:extLst>
          </p:nvPr>
        </p:nvGraphicFramePr>
        <p:xfrm>
          <a:off x="2766060" y="420786"/>
          <a:ext cx="5876234" cy="4329380"/>
        </p:xfrm>
        <a:graphic>
          <a:graphicData uri="http://schemas.openxmlformats.org/drawingml/2006/table">
            <a:tbl>
              <a:tblPr/>
              <a:tblGrid>
                <a:gridCol w="3657428">
                  <a:extLst>
                    <a:ext uri="{9D8B030D-6E8A-4147-A177-3AD203B41FA5}">
                      <a16:colId xmlns:a16="http://schemas.microsoft.com/office/drawing/2014/main" val="1058931599"/>
                    </a:ext>
                  </a:extLst>
                </a:gridCol>
                <a:gridCol w="797578">
                  <a:extLst>
                    <a:ext uri="{9D8B030D-6E8A-4147-A177-3AD203B41FA5}">
                      <a16:colId xmlns:a16="http://schemas.microsoft.com/office/drawing/2014/main" val="2155555058"/>
                    </a:ext>
                  </a:extLst>
                </a:gridCol>
                <a:gridCol w="814970">
                  <a:extLst>
                    <a:ext uri="{9D8B030D-6E8A-4147-A177-3AD203B41FA5}">
                      <a16:colId xmlns:a16="http://schemas.microsoft.com/office/drawing/2014/main" val="3855640640"/>
                    </a:ext>
                  </a:extLst>
                </a:gridCol>
                <a:gridCol w="606258">
                  <a:extLst>
                    <a:ext uri="{9D8B030D-6E8A-4147-A177-3AD203B41FA5}">
                      <a16:colId xmlns:a16="http://schemas.microsoft.com/office/drawing/2014/main" val="3952970316"/>
                    </a:ext>
                  </a:extLst>
                </a:gridCol>
              </a:tblGrid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Administración</a:t>
                      </a:r>
                      <a:r>
                        <a:rPr lang="ca-E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consumidora 2021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Consumos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85.606.412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577350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Generalitat de Catalunya (PICA)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40.495.894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47,30%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065287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Barcelona (IMSS, IMHRB, IMHB, IMEB)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29.443.632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34,39%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81,69%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88460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Xarxa Local de Municipis Gironins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7.154.507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8,36%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09907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Organisme de Gestió Tributària (ORGT)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2.533.587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2,96%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312285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 Informació i Serveis 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566.488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0,66%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198155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Àrea Metropolitana de Barcelona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377.449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0,44%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47066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Universitat Politècnica de Catalunya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346.288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0,40%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975999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Terrassa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324.154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0,38%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664341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 - Gestió d'Ingressos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317.753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75488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Lleida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252.205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188818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Consell Comarcal de la Selva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244.443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97670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Manresa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182.250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218212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Mataró 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169.847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942866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Girona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120.977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640258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Sabadell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104.546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616893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Agència de l'Habitatge de Catalunya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96.322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377613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Diputació de Lleida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83.652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433699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MAP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73.766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93274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Sant Boi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61.458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708905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Ajuntament de Reus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57.521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3,93%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24012"/>
                  </a:ext>
                </a:extLst>
              </a:tr>
              <a:tr h="196790">
                <a:tc>
                  <a:txBody>
                    <a:bodyPr/>
                    <a:lstStyle/>
                    <a:p>
                      <a:pPr algn="l" fontAlgn="b"/>
                      <a:r>
                        <a:rPr lang="ca-E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Consumo 20 AAPP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83.006.739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96,94%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96,94%</a:t>
                      </a:r>
                    </a:p>
                  </a:txBody>
                  <a:tcPr marL="5296" marR="5296" marT="52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6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060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274F82-6D84-4F4F-B392-EDFC49F68654}"/>
              </a:ext>
            </a:extLst>
          </p:cNvPr>
          <p:cNvSpPr txBox="1"/>
          <p:nvPr/>
        </p:nvSpPr>
        <p:spPr>
          <a:xfrm>
            <a:off x="160866" y="709712"/>
            <a:ext cx="1879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Índice de Madurez </a:t>
            </a:r>
          </a:p>
          <a:p>
            <a:r>
              <a:rPr lang="es-ES" sz="1400" dirty="0">
                <a:solidFill>
                  <a:schemeClr val="bg1"/>
                </a:solidFill>
              </a:rPr>
              <a:t>Digital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2407F1-D8FC-416F-880C-A539FEF3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91" y="436036"/>
            <a:ext cx="6508843" cy="37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5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ar de personas en una montaña de roca&#10;&#10;Descripción generada automáticamente con confianza baja">
            <a:extLst>
              <a:ext uri="{FF2B5EF4-FFF2-40B4-BE49-F238E27FC236}">
                <a16:creationId xmlns:a16="http://schemas.microsoft.com/office/drawing/2014/main" id="{B00218E8-B827-41D4-8EC1-9C60C7119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FF01C3-9D98-49A4-AEDF-691669BDF65F}"/>
              </a:ext>
            </a:extLst>
          </p:cNvPr>
          <p:cNvSpPr txBox="1"/>
          <p:nvPr/>
        </p:nvSpPr>
        <p:spPr>
          <a:xfrm>
            <a:off x="255270" y="359748"/>
            <a:ext cx="46253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El Gran Reto</a:t>
            </a:r>
          </a:p>
        </p:txBody>
      </p:sp>
    </p:spTree>
    <p:extLst>
      <p:ext uri="{BB962C8B-B14F-4D97-AF65-F5344CB8AC3E}">
        <p14:creationId xmlns:p14="http://schemas.microsoft.com/office/powerpoint/2010/main" val="374741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AB1389-29FF-4F98-A1EC-8764C942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83" y="5870"/>
            <a:ext cx="6353034" cy="51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50CE7F-3B27-47A4-A8D2-AE67AD3FCD66}"/>
              </a:ext>
            </a:extLst>
          </p:cNvPr>
          <p:cNvSpPr txBox="1"/>
          <p:nvPr/>
        </p:nvSpPr>
        <p:spPr>
          <a:xfrm>
            <a:off x="0" y="340787"/>
            <a:ext cx="243078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b="1" dirty="0"/>
              <a:t>Flexibilizar el modelo de autorizaciones</a:t>
            </a:r>
            <a:endParaRPr lang="es-ES" sz="1800" b="1" i="0" dirty="0"/>
          </a:p>
          <a:p>
            <a:pPr marL="366713">
              <a:lnSpc>
                <a:spcPct val="100000"/>
              </a:lnSpc>
              <a:buClr>
                <a:srgbClr val="00B050"/>
              </a:buClr>
            </a:pPr>
            <a:endParaRPr lang="es-ES" sz="1600" b="1" i="0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Solicitudes (procedimiento) excesivamente complejas</a:t>
            </a:r>
          </a:p>
          <a:p>
            <a:pPr marL="334963" indent="-285750">
              <a:lnSpc>
                <a:spcPct val="100000"/>
              </a:lnSpc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endParaRPr lang="es-ES" sz="1800" i="0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Cataluña está evaluando autorización por  Declaración Responsable</a:t>
            </a:r>
          </a:p>
          <a:p>
            <a:pPr marL="334963" indent="-285750">
              <a:lnSpc>
                <a:spcPct val="100000"/>
              </a:lnSpc>
              <a:buClr>
                <a:schemeClr val="bg1"/>
              </a:buClr>
              <a:buSzPct val="83000"/>
              <a:buFont typeface="Arial" panose="020B0604020202020204" pitchFamily="34" charset="0"/>
              <a:buChar char="•"/>
            </a:pPr>
            <a:endParaRPr lang="es-ES" sz="1800" i="0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Poner el foco en las auditorias de consumo</a:t>
            </a:r>
          </a:p>
        </p:txBody>
      </p:sp>
      <p:pic>
        <p:nvPicPr>
          <p:cNvPr id="4" name="Imagen 3" descr="Imagen que contiene edificio, pastel, teclado, tabla&#10;&#10;Descripción generada automáticamente">
            <a:extLst>
              <a:ext uri="{FF2B5EF4-FFF2-40B4-BE49-F238E27FC236}">
                <a16:creationId xmlns:a16="http://schemas.microsoft.com/office/drawing/2014/main" id="{823E6918-FC12-436E-A093-073FEF94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80" y="0"/>
            <a:ext cx="71475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4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6F392FE1-D86E-4E41-AF54-50D7243A1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10" y="0"/>
            <a:ext cx="7715250" cy="5143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24829D-3C76-4DBC-B7F5-3FE4617C72E1}"/>
              </a:ext>
            </a:extLst>
          </p:cNvPr>
          <p:cNvSpPr txBox="1"/>
          <p:nvPr/>
        </p:nvSpPr>
        <p:spPr>
          <a:xfrm>
            <a:off x="144780" y="508903"/>
            <a:ext cx="192786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sz="2000" b="1" i="0" dirty="0"/>
              <a:t>Tecnología y cultura organizacional</a:t>
            </a: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sz="1800" i="0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Integración y automatización </a:t>
            </a: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de servicios </a:t>
            </a: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con aplicaciones </a:t>
            </a: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800" i="0" dirty="0">
                <a:solidFill>
                  <a:schemeClr val="bg1"/>
                </a:solidFill>
              </a:rPr>
              <a:t>de mercado</a:t>
            </a: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dirty="0">
                <a:solidFill>
                  <a:schemeClr val="bg1"/>
                </a:solidFill>
              </a:rPr>
              <a:t>Creación de </a:t>
            </a:r>
            <a:r>
              <a:rPr lang="es-ES" dirty="0" err="1">
                <a:solidFill>
                  <a:schemeClr val="bg1"/>
                </a:solidFill>
              </a:rPr>
              <a:t>Metaservicios</a:t>
            </a:r>
            <a:endParaRPr lang="es-ES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sz="1800" i="0" dirty="0">
              <a:solidFill>
                <a:schemeClr val="bg1"/>
              </a:solidFill>
            </a:endParaRPr>
          </a:p>
          <a:p>
            <a:pPr marL="49213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dirty="0">
                <a:solidFill>
                  <a:schemeClr val="bg1"/>
                </a:solidFill>
              </a:rPr>
              <a:t>Cambio de cultura organizativa</a:t>
            </a:r>
            <a:endParaRPr lang="es-ES" sz="180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3965CA47-032E-44B5-B550-68CE9F63BC60}"/>
              </a:ext>
            </a:extLst>
          </p:cNvPr>
          <p:cNvSpPr txBox="1"/>
          <p:nvPr/>
        </p:nvSpPr>
        <p:spPr>
          <a:xfrm>
            <a:off x="99060" y="451604"/>
            <a:ext cx="46253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b="1" dirty="0"/>
              <a:t>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endParaRPr lang="es-ES" sz="1800" b="1" i="0" dirty="0"/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Dimensionar la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Estructura a las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necesidades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endParaRPr lang="es-ES" dirty="0">
              <a:solidFill>
                <a:schemeClr val="bg1"/>
              </a:solidFill>
            </a:endParaRP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sz="1800" i="0" dirty="0">
                <a:solidFill>
                  <a:schemeClr val="bg1"/>
                </a:solidFill>
              </a:rPr>
              <a:t>Compartir las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sz="1800" i="0" dirty="0">
                <a:solidFill>
                  <a:schemeClr val="bg1"/>
                </a:solidFill>
              </a:rPr>
              <a:t>buenas prácticas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endParaRPr lang="es-ES" sz="1800" i="0" dirty="0">
              <a:solidFill>
                <a:schemeClr val="bg1"/>
              </a:solidFill>
            </a:endParaRP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sz="1800" i="0" dirty="0">
                <a:solidFill>
                  <a:schemeClr val="bg1"/>
                </a:solidFill>
              </a:rPr>
              <a:t>Estandarizar modelos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sz="1800" i="0" dirty="0">
                <a:solidFill>
                  <a:schemeClr val="bg1"/>
                </a:solidFill>
              </a:rPr>
              <a:t>de normativa 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endParaRPr lang="es-ES" dirty="0">
              <a:solidFill>
                <a:schemeClr val="bg1"/>
              </a:solidFill>
            </a:endParaRP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Redefinir el papel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de las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>
                <a:solidFill>
                  <a:schemeClr val="bg1"/>
                </a:solidFill>
              </a:rPr>
              <a:t>entidades </a:t>
            </a:r>
          </a:p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dirty="0" err="1">
                <a:solidFill>
                  <a:schemeClr val="bg1"/>
                </a:solidFill>
              </a:rPr>
              <a:t>supramuniciales</a:t>
            </a:r>
            <a:endParaRPr lang="es-ES" sz="1800" i="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79109CA-EADB-4AA7-9D47-288B952D4685}"/>
              </a:ext>
            </a:extLst>
          </p:cNvPr>
          <p:cNvSpPr txBox="1"/>
          <p:nvPr/>
        </p:nvSpPr>
        <p:spPr>
          <a:xfrm>
            <a:off x="228600" y="451604"/>
            <a:ext cx="126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b="1" dirty="0"/>
              <a:t>Recursos</a:t>
            </a:r>
            <a:endParaRPr lang="es-ES" sz="1800" b="1" i="0" dirty="0"/>
          </a:p>
        </p:txBody>
      </p:sp>
      <p:pic>
        <p:nvPicPr>
          <p:cNvPr id="21" name="Imagen 20" descr="Diagrama&#10;&#10;Descripción generada automáticamente">
            <a:extLst>
              <a:ext uri="{FF2B5EF4-FFF2-40B4-BE49-F238E27FC236}">
                <a16:creationId xmlns:a16="http://schemas.microsoft.com/office/drawing/2014/main" id="{C8CA7805-FA94-4D11-AC7E-EACCB1AC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72" y="0"/>
            <a:ext cx="68833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6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Un pastel en una mano&#10;&#10;Descripción generada automáticamente con confianza baja">
            <a:extLst>
              <a:ext uri="{FF2B5EF4-FFF2-40B4-BE49-F238E27FC236}">
                <a16:creationId xmlns:a16="http://schemas.microsoft.com/office/drawing/2014/main" id="{A9231AA0-568B-4EF5-B2AB-133231814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7" b="1175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43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C26E036C-931E-4342-8AF7-DDDDB1CE6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14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luz&#10;&#10;Descripción generada automáticamente">
            <a:extLst>
              <a:ext uri="{FF2B5EF4-FFF2-40B4-BE49-F238E27FC236}">
                <a16:creationId xmlns:a16="http://schemas.microsoft.com/office/drawing/2014/main" id="{252E67A4-212E-4654-97F0-735EB147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7891"/>
            <a:ext cx="9894771" cy="637928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3318ED-0F42-4808-99A2-CDC04581B245}"/>
              </a:ext>
            </a:extLst>
          </p:cNvPr>
          <p:cNvSpPr txBox="1"/>
          <p:nvPr/>
        </p:nvSpPr>
        <p:spPr>
          <a:xfrm>
            <a:off x="0" y="537036"/>
            <a:ext cx="44179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5833D"/>
                </a:solidFill>
              </a:rPr>
              <a:t>¿Qué explicaré?</a:t>
            </a:r>
          </a:p>
          <a:p>
            <a:endParaRPr lang="es-E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Nuestra Visión y orígenes: Modelo Catalán de Interoperabilidad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Claves de presente: Indicadores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Visión de futuro: ¿Hacia dónde?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6EBC68-B2C5-4A4B-ABB3-EE387064548B}"/>
              </a:ext>
            </a:extLst>
          </p:cNvPr>
          <p:cNvSpPr txBox="1"/>
          <p:nvPr/>
        </p:nvSpPr>
        <p:spPr>
          <a:xfrm>
            <a:off x="5699760" y="1592138"/>
            <a:ext cx="198882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/>
              <a:t>Servicio </a:t>
            </a:r>
          </a:p>
          <a:p>
            <a:pPr algn="ctr"/>
            <a:r>
              <a:rPr lang="es-ES" sz="1900" b="1" dirty="0"/>
              <a:t>que tenga en cuenta  las particularidades de las diferentes AAPP</a:t>
            </a:r>
          </a:p>
        </p:txBody>
      </p:sp>
    </p:spTree>
    <p:extLst>
      <p:ext uri="{BB962C8B-B14F-4D97-AF65-F5344CB8AC3E}">
        <p14:creationId xmlns:p14="http://schemas.microsoft.com/office/powerpoint/2010/main" val="637325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en blanco y negr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707264-262C-40DD-96FC-762F324F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78" y="0"/>
            <a:ext cx="9632722" cy="53708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9AF26A-7A4A-4AEE-8003-815BDE2746FA}"/>
              </a:ext>
            </a:extLst>
          </p:cNvPr>
          <p:cNvSpPr txBox="1"/>
          <p:nvPr/>
        </p:nvSpPr>
        <p:spPr>
          <a:xfrm>
            <a:off x="208990" y="705351"/>
            <a:ext cx="3361983" cy="204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ES" sz="2200" dirty="0">
                <a:solidFill>
                  <a:schemeClr val="bg1"/>
                </a:solidFill>
              </a:rPr>
              <a:t>Pacto para la promoción y el desarrollo de la Sociedad de la Información en las administraciones públicas catalanas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2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2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2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2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2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22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CE88F0-2F9C-4923-884A-9BEF0E230C2E}"/>
              </a:ext>
            </a:extLst>
          </p:cNvPr>
          <p:cNvSpPr txBox="1"/>
          <p:nvPr/>
        </p:nvSpPr>
        <p:spPr>
          <a:xfrm>
            <a:off x="6092792" y="4217057"/>
            <a:ext cx="32607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</a:rPr>
              <a:t>Parlamento de Cataluña el 23 de julio de 2001</a:t>
            </a:r>
          </a:p>
        </p:txBody>
      </p:sp>
    </p:spTree>
    <p:extLst>
      <p:ext uri="{BB962C8B-B14F-4D97-AF65-F5344CB8AC3E}">
        <p14:creationId xmlns:p14="http://schemas.microsoft.com/office/powerpoint/2010/main" val="270497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461B779-F8AE-4366-8B84-F8259A2D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385" y="-1132417"/>
            <a:ext cx="10039634" cy="627591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968E991-3A95-4530-82EC-537981745CDC}"/>
              </a:ext>
            </a:extLst>
          </p:cNvPr>
          <p:cNvSpPr txBox="1"/>
          <p:nvPr/>
        </p:nvSpPr>
        <p:spPr>
          <a:xfrm>
            <a:off x="110067" y="200082"/>
            <a:ext cx="4148365" cy="161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2400" b="1" dirty="0">
                <a:latin typeface="+mj-lt"/>
                <a:ea typeface="+mj-ea"/>
                <a:cs typeface="+mj-cs"/>
              </a:rPr>
              <a:t>Convenio Marco de Interoperabilidad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ES" sz="3000" b="1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03879F-0007-4209-AC6C-9839E2EFF521}"/>
              </a:ext>
            </a:extLst>
          </p:cNvPr>
          <p:cNvSpPr txBox="1"/>
          <p:nvPr/>
        </p:nvSpPr>
        <p:spPr>
          <a:xfrm>
            <a:off x="110067" y="976587"/>
            <a:ext cx="457200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400" b="1" dirty="0">
                <a:latin typeface="+mj-lt"/>
                <a:ea typeface="+mj-ea"/>
                <a:cs typeface="+mj-cs"/>
              </a:rPr>
              <a:t>22 de Octubre de 2006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0980539-7CDA-4DBF-86E0-BD5F6FC50DB1}"/>
              </a:ext>
            </a:extLst>
          </p:cNvPr>
          <p:cNvSpPr txBox="1"/>
          <p:nvPr/>
        </p:nvSpPr>
        <p:spPr>
          <a:xfrm>
            <a:off x="2614984" y="4034645"/>
            <a:ext cx="66632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Convenio de colaboración entre el Ministerio de Administraciones Públicas y el Consorci AOC, para la prestación mutua de servicios de administración electrónica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034D28-2A88-421B-AAC6-920609E1B9E3}"/>
              </a:ext>
            </a:extLst>
          </p:cNvPr>
          <p:cNvSpPr txBox="1"/>
          <p:nvPr/>
        </p:nvSpPr>
        <p:spPr>
          <a:xfrm>
            <a:off x="7056967" y="4754859"/>
            <a:ext cx="1998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8 de febrero de 2008</a:t>
            </a:r>
            <a:endParaRPr lang="ca-ES" sz="1600" dirty="0"/>
          </a:p>
        </p:txBody>
      </p:sp>
    </p:spTree>
    <p:extLst>
      <p:ext uri="{BB962C8B-B14F-4D97-AF65-F5344CB8AC3E}">
        <p14:creationId xmlns:p14="http://schemas.microsoft.com/office/powerpoint/2010/main" val="915511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de una iglesia&#10;&#10;Descripción generada automáticamente con confianza media">
            <a:extLst>
              <a:ext uri="{FF2B5EF4-FFF2-40B4-BE49-F238E27FC236}">
                <a16:creationId xmlns:a16="http://schemas.microsoft.com/office/drawing/2014/main" id="{102E5363-84D2-414D-9DC7-CEAEB327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15120" cy="37990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06FD317-9C92-41A1-AFEA-86DD4CEBD8E5}"/>
              </a:ext>
            </a:extLst>
          </p:cNvPr>
          <p:cNvSpPr txBox="1"/>
          <p:nvPr/>
        </p:nvSpPr>
        <p:spPr>
          <a:xfrm>
            <a:off x="75503" y="3934974"/>
            <a:ext cx="2518780" cy="110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ES" sz="2000" b="1" dirty="0"/>
              <a:t>Promoción de la interoperabilidad  </a:t>
            </a:r>
            <a:r>
              <a:rPr lang="es-ES" sz="2000" dirty="0"/>
              <a:t>(Art. 7.2.cuarto)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15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15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15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C66263-3ED7-4FDB-89A5-14F147841D2A}"/>
              </a:ext>
            </a:extLst>
          </p:cNvPr>
          <p:cNvSpPr txBox="1"/>
          <p:nvPr/>
        </p:nvSpPr>
        <p:spPr>
          <a:xfrm>
            <a:off x="6157430" y="3258786"/>
            <a:ext cx="2986570" cy="192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s-ES" sz="2000" b="1" dirty="0"/>
              <a:t>Gestiona el catálogo de datos y documentos interoperables de Cataluña </a:t>
            </a:r>
            <a:r>
              <a:rPr lang="es-ES" sz="2000" dirty="0"/>
              <a:t>(Art. 21)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1A73E8-2C93-427D-A948-689B5573819C}"/>
              </a:ext>
            </a:extLst>
          </p:cNvPr>
          <p:cNvSpPr txBox="1"/>
          <p:nvPr/>
        </p:nvSpPr>
        <p:spPr>
          <a:xfrm>
            <a:off x="2594283" y="3857314"/>
            <a:ext cx="36722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Elabora el Marco de Interoperabilidad del sector público de Cataluña </a:t>
            </a:r>
            <a:r>
              <a:rPr lang="es-ES" sz="2000" dirty="0"/>
              <a:t>(Art. 19 i 20)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324534B-2BEA-4B13-A9FC-75E5BE4167AE}"/>
              </a:ext>
            </a:extLst>
          </p:cNvPr>
          <p:cNvSpPr txBox="1"/>
          <p:nvPr/>
        </p:nvSpPr>
        <p:spPr>
          <a:xfrm>
            <a:off x="4029137" y="3011644"/>
            <a:ext cx="5039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Ley 29/2010, de 3 de agosto, del uso de los medios electrónicos en el sector público de Cataluña.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10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98966DEF-AFAA-4573-A11A-D9DEDEF0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0" b="12936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213386-DF86-4F73-A809-C3EDE50533C8}"/>
              </a:ext>
            </a:extLst>
          </p:cNvPr>
          <p:cNvSpPr txBox="1"/>
          <p:nvPr/>
        </p:nvSpPr>
        <p:spPr>
          <a:xfrm>
            <a:off x="2624666" y="4051636"/>
            <a:ext cx="596053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Resolución de 13 de julio de </a:t>
            </a:r>
            <a:r>
              <a:rPr lang="es-ES" sz="1600" b="1" dirty="0"/>
              <a:t>2011,</a:t>
            </a:r>
            <a:r>
              <a:rPr lang="es-ES" sz="1600" dirty="0"/>
              <a:t> de la Secretaría de Estado para la Función Pública, por la que se publica la </a:t>
            </a:r>
            <a:r>
              <a:rPr lang="es-ES" sz="1600" b="1" dirty="0"/>
              <a:t>adenda al Convenio de colaboración </a:t>
            </a:r>
            <a:r>
              <a:rPr lang="es-ES" sz="1600" dirty="0"/>
              <a:t>con el Consorcio AOC para la prestación mutua de servicios de administración electrónica.</a:t>
            </a:r>
          </a:p>
          <a:p>
            <a:endParaRPr lang="ca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6A3FF9-2B1D-41EB-A069-06B9DF5893FE}"/>
              </a:ext>
            </a:extLst>
          </p:cNvPr>
          <p:cNvSpPr txBox="1"/>
          <p:nvPr/>
        </p:nvSpPr>
        <p:spPr>
          <a:xfrm>
            <a:off x="366182" y="1391085"/>
            <a:ext cx="4059767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2800" dirty="0">
                <a:latin typeface="+mj-lt"/>
                <a:ea typeface="+mj-ea"/>
                <a:cs typeface="+mj-cs"/>
              </a:rPr>
              <a:t>Reconocimiento como </a:t>
            </a:r>
            <a:r>
              <a:rPr lang="es-ES" sz="2800" b="1" dirty="0">
                <a:solidFill>
                  <a:srgbClr val="F5833D"/>
                </a:solidFill>
                <a:latin typeface="+mj-lt"/>
                <a:ea typeface="+mj-ea"/>
                <a:cs typeface="+mj-cs"/>
              </a:rPr>
              <a:t>Nodo de Interoperabilidad </a:t>
            </a:r>
            <a:r>
              <a:rPr lang="es-ES" sz="2800" dirty="0">
                <a:latin typeface="+mj-lt"/>
                <a:ea typeface="+mj-ea"/>
                <a:cs typeface="+mj-cs"/>
              </a:rPr>
              <a:t>de las administraciones catalanas con el Estado</a:t>
            </a:r>
          </a:p>
        </p:txBody>
      </p:sp>
    </p:spTree>
    <p:extLst>
      <p:ext uri="{BB962C8B-B14F-4D97-AF65-F5344CB8AC3E}">
        <p14:creationId xmlns:p14="http://schemas.microsoft.com/office/powerpoint/2010/main" val="941568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9A38587-3CB4-4154-B8FD-0ACF9D4F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240"/>
            <a:ext cx="9347200" cy="5549206"/>
          </a:xfrm>
          <a:prstGeom prst="rect">
            <a:avLst/>
          </a:prstGeom>
        </p:spPr>
      </p:pic>
      <p:sp>
        <p:nvSpPr>
          <p:cNvPr id="8" name="Google Shape;16;p3"/>
          <p:cNvSpPr txBox="1">
            <a:spLocks/>
          </p:cNvSpPr>
          <p:nvPr/>
        </p:nvSpPr>
        <p:spPr>
          <a:xfrm>
            <a:off x="491067" y="253999"/>
            <a:ext cx="2331718" cy="64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1" i="0" u="none" strike="noStrike" cap="none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Nunito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en-US" sz="2800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Oberta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24" name="Google Shape;17;p3"/>
          <p:cNvSpPr txBox="1">
            <a:spLocks/>
          </p:cNvSpPr>
          <p:nvPr/>
        </p:nvSpPr>
        <p:spPr>
          <a:xfrm>
            <a:off x="2627783" y="2713363"/>
            <a:ext cx="2446973" cy="131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66713">
              <a:lnSpc>
                <a:spcPct val="150000"/>
              </a:lnSpc>
              <a:buClr>
                <a:srgbClr val="00B050"/>
              </a:buClr>
            </a:pPr>
            <a:r>
              <a:rPr lang="ca-ES" sz="1000" b="1" i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ca-ES" sz="100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75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3">
            <a:extLst>
              <a:ext uri="{FF2B5EF4-FFF2-40B4-BE49-F238E27FC236}">
                <a16:creationId xmlns:a16="http://schemas.microsoft.com/office/drawing/2014/main" id="{723DE328-5CFF-46D2-A397-B584500413AD}"/>
              </a:ext>
            </a:extLst>
          </p:cNvPr>
          <p:cNvSpPr txBox="1">
            <a:spLocks/>
          </p:cNvSpPr>
          <p:nvPr/>
        </p:nvSpPr>
        <p:spPr>
          <a:xfrm>
            <a:off x="346512" y="238556"/>
            <a:ext cx="2125564" cy="454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1" i="0" u="none" strike="noStrike" cap="none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Nunito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S" dirty="0">
                <a:solidFill>
                  <a:schemeClr val="bg1"/>
                </a:solidFill>
              </a:rPr>
              <a:t>Via Oberta</a:t>
            </a:r>
          </a:p>
        </p:txBody>
      </p:sp>
      <p:grpSp>
        <p:nvGrpSpPr>
          <p:cNvPr id="3" name="Google Shape;906;p43">
            <a:extLst>
              <a:ext uri="{FF2B5EF4-FFF2-40B4-BE49-F238E27FC236}">
                <a16:creationId xmlns:a16="http://schemas.microsoft.com/office/drawing/2014/main" id="{EA2B5B8C-2AF6-479C-AE2B-A2FAD1FACECC}"/>
              </a:ext>
            </a:extLst>
          </p:cNvPr>
          <p:cNvGrpSpPr/>
          <p:nvPr/>
        </p:nvGrpSpPr>
        <p:grpSpPr>
          <a:xfrm>
            <a:off x="714576" y="1261017"/>
            <a:ext cx="757270" cy="757271"/>
            <a:chOff x="5233525" y="4954450"/>
            <a:chExt cx="538275" cy="516350"/>
          </a:xfrm>
        </p:grpSpPr>
        <p:sp>
          <p:nvSpPr>
            <p:cNvPr id="4" name="Google Shape;907;p43">
              <a:extLst>
                <a:ext uri="{FF2B5EF4-FFF2-40B4-BE49-F238E27FC236}">
                  <a16:creationId xmlns:a16="http://schemas.microsoft.com/office/drawing/2014/main" id="{C3DA86A9-E83A-4D32-B407-FAC82084D13E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08;p43">
              <a:extLst>
                <a:ext uri="{FF2B5EF4-FFF2-40B4-BE49-F238E27FC236}">
                  <a16:creationId xmlns:a16="http://schemas.microsoft.com/office/drawing/2014/main" id="{BB81D863-7DCB-4875-90C1-F20305F24363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09;p43">
              <a:extLst>
                <a:ext uri="{FF2B5EF4-FFF2-40B4-BE49-F238E27FC236}">
                  <a16:creationId xmlns:a16="http://schemas.microsoft.com/office/drawing/2014/main" id="{25766E04-A408-4249-91B8-96E34F0A5CAA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10;p43">
              <a:extLst>
                <a:ext uri="{FF2B5EF4-FFF2-40B4-BE49-F238E27FC236}">
                  <a16:creationId xmlns:a16="http://schemas.microsoft.com/office/drawing/2014/main" id="{66596B39-B904-4F81-AA2C-B6F6E44C65A8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11;p43">
              <a:extLst>
                <a:ext uri="{FF2B5EF4-FFF2-40B4-BE49-F238E27FC236}">
                  <a16:creationId xmlns:a16="http://schemas.microsoft.com/office/drawing/2014/main" id="{37B8C7BB-8B1A-43A5-93C9-D060354AE5A2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2;p43">
              <a:extLst>
                <a:ext uri="{FF2B5EF4-FFF2-40B4-BE49-F238E27FC236}">
                  <a16:creationId xmlns:a16="http://schemas.microsoft.com/office/drawing/2014/main" id="{BA154F63-3380-4B71-B830-0D3D53A2719E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3;p43">
              <a:extLst>
                <a:ext uri="{FF2B5EF4-FFF2-40B4-BE49-F238E27FC236}">
                  <a16:creationId xmlns:a16="http://schemas.microsoft.com/office/drawing/2014/main" id="{750AAAD6-CC8D-49BD-8960-072DA1A9C7CB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14;p43">
              <a:extLst>
                <a:ext uri="{FF2B5EF4-FFF2-40B4-BE49-F238E27FC236}">
                  <a16:creationId xmlns:a16="http://schemas.microsoft.com/office/drawing/2014/main" id="{AC95FF33-D2F5-40DE-B6DE-665755564FA8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15;p43">
              <a:extLst>
                <a:ext uri="{FF2B5EF4-FFF2-40B4-BE49-F238E27FC236}">
                  <a16:creationId xmlns:a16="http://schemas.microsoft.com/office/drawing/2014/main" id="{D7DBEFC1-AE51-420E-99BE-BB5E2CC04F78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6;p43">
              <a:extLst>
                <a:ext uri="{FF2B5EF4-FFF2-40B4-BE49-F238E27FC236}">
                  <a16:creationId xmlns:a16="http://schemas.microsoft.com/office/drawing/2014/main" id="{E4FA70C7-20B0-4A9E-8E8C-1ABB4AB28033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7;p43">
              <a:extLst>
                <a:ext uri="{FF2B5EF4-FFF2-40B4-BE49-F238E27FC236}">
                  <a16:creationId xmlns:a16="http://schemas.microsoft.com/office/drawing/2014/main" id="{BAC73D12-DBC7-4F23-ABC7-75A5918DF3CA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40053544-5691-4B3C-AD2D-29CBAA055F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4108" y="1261018"/>
            <a:ext cx="757271" cy="757271"/>
          </a:xfrm>
          <a:prstGeom prst="rect">
            <a:avLst/>
          </a:prstGeom>
        </p:spPr>
      </p:pic>
      <p:grpSp>
        <p:nvGrpSpPr>
          <p:cNvPr id="16" name="Google Shape;666;p43">
            <a:extLst>
              <a:ext uri="{FF2B5EF4-FFF2-40B4-BE49-F238E27FC236}">
                <a16:creationId xmlns:a16="http://schemas.microsoft.com/office/drawing/2014/main" id="{B8000E35-1F9D-4A83-ACC5-6460292657F3}"/>
              </a:ext>
            </a:extLst>
          </p:cNvPr>
          <p:cNvGrpSpPr/>
          <p:nvPr/>
        </p:nvGrpSpPr>
        <p:grpSpPr>
          <a:xfrm>
            <a:off x="6952740" y="1282344"/>
            <a:ext cx="719414" cy="632368"/>
            <a:chOff x="558796" y="3686774"/>
            <a:chExt cx="472500" cy="362900"/>
          </a:xfrm>
        </p:grpSpPr>
        <p:sp>
          <p:nvSpPr>
            <p:cNvPr id="17" name="Google Shape;667;p43">
              <a:extLst>
                <a:ext uri="{FF2B5EF4-FFF2-40B4-BE49-F238E27FC236}">
                  <a16:creationId xmlns:a16="http://schemas.microsoft.com/office/drawing/2014/main" id="{70B77000-F21D-4461-A8BB-5989713B3FAB}"/>
                </a:ext>
              </a:extLst>
            </p:cNvPr>
            <p:cNvSpPr/>
            <p:nvPr/>
          </p:nvSpPr>
          <p:spPr>
            <a:xfrm>
              <a:off x="558796" y="3686774"/>
              <a:ext cx="472500" cy="362900"/>
            </a:xfrm>
            <a:custGeom>
              <a:avLst/>
              <a:gdLst/>
              <a:ahLst/>
              <a:cxnLst/>
              <a:rect l="l" t="t" r="r" b="b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8;p43">
              <a:extLst>
                <a:ext uri="{FF2B5EF4-FFF2-40B4-BE49-F238E27FC236}">
                  <a16:creationId xmlns:a16="http://schemas.microsoft.com/office/drawing/2014/main" id="{DD8C0DA7-1EB7-4F09-B7FF-AC6173F2FFE1}"/>
                </a:ext>
              </a:extLst>
            </p:cNvPr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9;p43">
              <a:extLst>
                <a:ext uri="{FF2B5EF4-FFF2-40B4-BE49-F238E27FC236}">
                  <a16:creationId xmlns:a16="http://schemas.microsoft.com/office/drawing/2014/main" id="{A235EE26-0762-4397-812A-A8756554D753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l" t="t" r="r" b="b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17;p3">
            <a:extLst>
              <a:ext uri="{FF2B5EF4-FFF2-40B4-BE49-F238E27FC236}">
                <a16:creationId xmlns:a16="http://schemas.microsoft.com/office/drawing/2014/main" id="{ABE16C20-CEFB-4DAB-82DF-55B3BAFF6336}"/>
              </a:ext>
            </a:extLst>
          </p:cNvPr>
          <p:cNvSpPr txBox="1">
            <a:spLocks/>
          </p:cNvSpPr>
          <p:nvPr/>
        </p:nvSpPr>
        <p:spPr>
          <a:xfrm>
            <a:off x="387916" y="2238882"/>
            <a:ext cx="2600846" cy="131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>
              <a:lnSpc>
                <a:spcPct val="100000"/>
              </a:lnSpc>
              <a:buClr>
                <a:srgbClr val="00B050"/>
              </a:buClr>
            </a:pPr>
            <a:r>
              <a:rPr lang="es-ES" sz="1500" b="1" i="0" dirty="0"/>
              <a:t>Mayor eficiencia y competitividad </a:t>
            </a:r>
          </a:p>
          <a:p>
            <a:pPr marL="366713">
              <a:lnSpc>
                <a:spcPct val="100000"/>
              </a:lnSpc>
              <a:buClr>
                <a:srgbClr val="00B050"/>
              </a:buClr>
            </a:pPr>
            <a:endParaRPr lang="es-ES" sz="1400" b="1" i="0" dirty="0"/>
          </a:p>
          <a:p>
            <a:pPr marL="49213" indent="0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400" i="0" dirty="0">
                <a:solidFill>
                  <a:schemeClr val="bg1"/>
                </a:solidFill>
              </a:rPr>
              <a:t>Agrupación de servicios de diferentes AAPP</a:t>
            </a:r>
          </a:p>
          <a:p>
            <a:pPr marL="49213" indent="0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sz="140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buClr>
                <a:schemeClr val="bg1"/>
              </a:buClr>
              <a:buSzPct val="83000"/>
            </a:pPr>
            <a:r>
              <a:rPr lang="es-ES" sz="1400" i="0" dirty="0">
                <a:solidFill>
                  <a:schemeClr val="bg1"/>
                </a:solidFill>
              </a:rPr>
              <a:t>Formulario por (tipo de) procedimiento administrativo</a:t>
            </a:r>
          </a:p>
          <a:p>
            <a:pPr marL="49213" indent="0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sz="140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sz="1400" i="0" dirty="0">
              <a:solidFill>
                <a:schemeClr val="bg1"/>
              </a:solidFill>
            </a:endParaRPr>
          </a:p>
          <a:p>
            <a:pPr marL="49213" indent="0">
              <a:lnSpc>
                <a:spcPct val="100000"/>
              </a:lnSpc>
              <a:buClr>
                <a:schemeClr val="bg1"/>
              </a:buClr>
              <a:buSzPct val="83000"/>
            </a:pPr>
            <a:endParaRPr lang="es-ES" sz="1400" i="0" dirty="0">
              <a:solidFill>
                <a:schemeClr val="bg1"/>
              </a:solidFill>
            </a:endParaRPr>
          </a:p>
        </p:txBody>
      </p:sp>
      <p:sp>
        <p:nvSpPr>
          <p:cNvPr id="21" name="Google Shape;17;p3">
            <a:extLst>
              <a:ext uri="{FF2B5EF4-FFF2-40B4-BE49-F238E27FC236}">
                <a16:creationId xmlns:a16="http://schemas.microsoft.com/office/drawing/2014/main" id="{FE3CE6FA-1648-411A-84D8-B6ED17FD61FD}"/>
              </a:ext>
            </a:extLst>
          </p:cNvPr>
          <p:cNvSpPr txBox="1">
            <a:spLocks/>
          </p:cNvSpPr>
          <p:nvPr/>
        </p:nvSpPr>
        <p:spPr>
          <a:xfrm>
            <a:off x="3352143" y="2238882"/>
            <a:ext cx="2520280" cy="194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66713">
              <a:lnSpc>
                <a:spcPct val="100000"/>
              </a:lnSpc>
              <a:spcAft>
                <a:spcPts val="600"/>
              </a:spcAft>
              <a:buClr>
                <a:srgbClr val="00B050"/>
              </a:buClr>
            </a:pPr>
            <a:r>
              <a:rPr lang="ca-ES" sz="1500" b="1" i="0" dirty="0"/>
              <a:t>	</a:t>
            </a:r>
            <a:r>
              <a:rPr lang="es-ES" sz="1500" b="1" i="0" dirty="0"/>
              <a:t>Todas las garantías</a:t>
            </a:r>
            <a:endParaRPr lang="es-ES" sz="1400" b="1" i="0" dirty="0"/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400" i="0" dirty="0">
                <a:solidFill>
                  <a:schemeClr val="bg1"/>
                </a:solidFill>
              </a:rPr>
              <a:t>Técnicas </a:t>
            </a: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400" i="0" dirty="0">
                <a:solidFill>
                  <a:schemeClr val="bg1"/>
                </a:solidFill>
              </a:rPr>
              <a:t>Organizativas</a:t>
            </a: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400" i="0" dirty="0">
                <a:solidFill>
                  <a:schemeClr val="bg1"/>
                </a:solidFill>
              </a:rPr>
              <a:t>Legales</a:t>
            </a:r>
          </a:p>
        </p:txBody>
      </p:sp>
      <p:sp>
        <p:nvSpPr>
          <p:cNvPr id="22" name="Google Shape;17;p3">
            <a:extLst>
              <a:ext uri="{FF2B5EF4-FFF2-40B4-BE49-F238E27FC236}">
                <a16:creationId xmlns:a16="http://schemas.microsoft.com/office/drawing/2014/main" id="{374B1F89-53EC-47CC-B965-33DAAA57DAB6}"/>
              </a:ext>
            </a:extLst>
          </p:cNvPr>
          <p:cNvSpPr txBox="1">
            <a:spLocks/>
          </p:cNvSpPr>
          <p:nvPr/>
        </p:nvSpPr>
        <p:spPr>
          <a:xfrm>
            <a:off x="6254344" y="2256680"/>
            <a:ext cx="2520280" cy="194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sz="1200" b="0" i="1" u="none" strike="noStrike" cap="none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  <a:sym typeface="Georgia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b="0" i="1" u="none" strike="noStrike" cap="none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66713">
              <a:lnSpc>
                <a:spcPct val="100000"/>
              </a:lnSpc>
              <a:spcAft>
                <a:spcPts val="600"/>
              </a:spcAft>
              <a:buClr>
                <a:srgbClr val="00B050"/>
              </a:buClr>
            </a:pPr>
            <a:r>
              <a:rPr lang="ca-ES" sz="1500" b="1" i="0" dirty="0"/>
              <a:t>	</a:t>
            </a:r>
            <a:r>
              <a:rPr lang="es-ES" sz="1500" b="1" i="0" dirty="0"/>
              <a:t>Ahorro y respeto al Medio Ambiente</a:t>
            </a:r>
            <a:endParaRPr lang="es-ES" sz="1400" b="1" i="0" dirty="0"/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400" i="0" dirty="0">
                <a:solidFill>
                  <a:schemeClr val="bg1"/>
                </a:solidFill>
              </a:rPr>
              <a:t>Desplazamientos</a:t>
            </a: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400" i="0" dirty="0">
                <a:solidFill>
                  <a:schemeClr val="bg1"/>
                </a:solidFill>
              </a:rPr>
              <a:t>Medio Ambiente</a:t>
            </a:r>
          </a:p>
          <a:p>
            <a:pPr marL="366713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SzPct val="83000"/>
              <a:buFont typeface="Arial" charset="0"/>
              <a:buChar char="•"/>
            </a:pPr>
            <a:r>
              <a:rPr lang="es-ES" sz="1400" i="0" dirty="0">
                <a:solidFill>
                  <a:schemeClr val="bg1"/>
                </a:solidFill>
              </a:rPr>
              <a:t>Imprescindible en tiempos de COVID</a:t>
            </a:r>
          </a:p>
        </p:txBody>
      </p:sp>
    </p:spTree>
    <p:extLst>
      <p:ext uri="{BB962C8B-B14F-4D97-AF65-F5344CB8AC3E}">
        <p14:creationId xmlns:p14="http://schemas.microsoft.com/office/powerpoint/2010/main" val="132084000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20111</TotalTime>
  <Words>1586</Words>
  <Application>Microsoft Office PowerPoint</Application>
  <PresentationFormat>Presentación en pantalla (16:9)</PresentationFormat>
  <Paragraphs>436</Paragraphs>
  <Slides>24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Nunito Sans</vt:lpstr>
      <vt:lpstr>Raleway</vt:lpstr>
      <vt:lpstr>Segoe UI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</dc:creator>
  <cp:lastModifiedBy>Lidia Muñoz</cp:lastModifiedBy>
  <cp:revision>214</cp:revision>
  <cp:lastPrinted>2020-06-03T14:28:10Z</cp:lastPrinted>
  <dcterms:modified xsi:type="dcterms:W3CDTF">2022-04-08T08:43:05Z</dcterms:modified>
</cp:coreProperties>
</file>