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6" r:id="rId2"/>
    <p:sldId id="286" r:id="rId3"/>
    <p:sldId id="289" r:id="rId4"/>
    <p:sldId id="288" r:id="rId5"/>
    <p:sldId id="300" r:id="rId6"/>
    <p:sldId id="284" r:id="rId7"/>
    <p:sldId id="293" r:id="rId8"/>
    <p:sldId id="298" r:id="rId9"/>
    <p:sldId id="296" r:id="rId10"/>
    <p:sldId id="295" r:id="rId11"/>
    <p:sldId id="297" r:id="rId12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C065F-BA9B-415A-A47A-FC68BF6FD707}" type="datetimeFigureOut">
              <a:rPr lang="ca-ES" smtClean="0"/>
              <a:t>30/3/2021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B32-F63E-41BC-AEFE-BF0B79F328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33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B95C-EE79-4831-88B8-C03EDAC0747E}" type="datetime1">
              <a:rPr lang="ca-ES" smtClean="0"/>
              <a:t>30/3/2021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8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537-597B-4F33-9EE3-4CB1DFED67E2}" type="datetime1">
              <a:rPr lang="ca-ES" smtClean="0"/>
              <a:t>30/3/2021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14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34F5-2624-4218-BD3F-CA8E0B345039}" type="datetime1">
              <a:rPr lang="ca-ES" smtClean="0"/>
              <a:t>30/3/2021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19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FAF2-32A2-4784-B880-31CFF2E46027}" type="datetime1">
              <a:rPr lang="ca-ES" smtClean="0"/>
              <a:t>30/3/2021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003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8AC-0361-456B-AA8D-BCB0E10CA858}" type="datetime1">
              <a:rPr lang="ca-ES" smtClean="0"/>
              <a:t>30/3/2021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36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91EF-10A7-4119-8E5D-8A419A199347}" type="datetime1">
              <a:rPr lang="ca-ES" smtClean="0"/>
              <a:t>30/3/2021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36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D3E-D7D8-4B0A-8089-32D47E55C695}" type="datetime1">
              <a:rPr lang="ca-ES" smtClean="0"/>
              <a:t>30/3/2021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418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EACB-7D8A-4CD5-AE07-6DC50D406B47}" type="datetime1">
              <a:rPr lang="ca-ES" smtClean="0"/>
              <a:t>30/3/2021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5C1F-3327-4D92-8A18-E3C0A551B865}" type="datetime1">
              <a:rPr lang="ca-ES" smtClean="0"/>
              <a:t>30/3/2021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019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640A-C4A4-4D8B-99FF-25F77E2F77DA}" type="datetime1">
              <a:rPr lang="ca-ES" smtClean="0"/>
              <a:t>30/3/2021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799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8566-4409-4FF9-88E6-37AABF7152DA}" type="datetime1">
              <a:rPr lang="ca-ES" smtClean="0"/>
              <a:t>30/3/2021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933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CFD3-6EA9-4B1D-95B5-E920006FFA8D}" type="datetime1">
              <a:rPr lang="ca-ES" smtClean="0"/>
              <a:t>30/3/2021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685800" y="381000"/>
            <a:ext cx="63246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a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1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oc.cat/serveis-aoc/copi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07704" y="2780928"/>
            <a:ext cx="57539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Tràmit Tramesa de butlletes de denúncia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Servei Català de Trànsit</a:t>
            </a:r>
          </a:p>
        </p:txBody>
      </p:sp>
    </p:spTree>
    <p:extLst>
      <p:ext uri="{BB962C8B-B14F-4D97-AF65-F5344CB8AC3E}">
        <p14:creationId xmlns:p14="http://schemas.microsoft.com/office/powerpoint/2010/main" val="97201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10</a:t>
            </a:fld>
            <a:endParaRPr lang="ca-ES"/>
          </a:p>
        </p:txBody>
      </p:sp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03581" cy="1325563"/>
          </a:xfrm>
        </p:spPr>
        <p:txBody>
          <a:bodyPr>
            <a:normAutofit/>
          </a:bodyPr>
          <a:lstStyle/>
          <a:p>
            <a:pPr algn="l"/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L’ajuntament rebrà un formulari de rebuig en el qual s’indicarà el número de registre de la remesa rebutjada</a:t>
            </a:r>
            <a:endParaRPr lang="ca-ES" sz="14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2"/>
          <a:srcRect l="13825" t="14483" r="29988" b="4935"/>
          <a:stretch/>
        </p:blipFill>
        <p:spPr>
          <a:xfrm>
            <a:off x="1619672" y="1484784"/>
            <a:ext cx="5773609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086224" y="4816594"/>
            <a:ext cx="1709911" cy="556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9" t="61741" r="43313" b="32561"/>
          <a:stretch/>
        </p:blipFill>
        <p:spPr bwMode="auto">
          <a:xfrm>
            <a:off x="4086224" y="4792361"/>
            <a:ext cx="1383132" cy="5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11</a:t>
            </a:fld>
            <a:endParaRPr lang="ca-ES"/>
          </a:p>
        </p:txBody>
      </p:sp>
      <p:pic>
        <p:nvPicPr>
          <p:cNvPr id="5" name="Contenidor de contingut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859" b="4992"/>
          <a:stretch/>
        </p:blipFill>
        <p:spPr>
          <a:xfrm>
            <a:off x="1115615" y="1556792"/>
            <a:ext cx="7106485" cy="46805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611560" y="620689"/>
            <a:ext cx="8203581" cy="792088"/>
          </a:xfrm>
        </p:spPr>
        <p:txBody>
          <a:bodyPr>
            <a:normAutofit/>
          </a:bodyPr>
          <a:lstStyle/>
          <a:p>
            <a:pPr algn="l"/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 aquest formulari, del qual es guardarà el justificant corresponent, quedarà comunicat formalment a l’ajuntament que les butlletes de la remesa rebutjada no es tramitaran perquè no compleixen els requisits establerts </a:t>
            </a:r>
            <a:endParaRPr lang="ca-ES" sz="14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9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14593" r="356" b="6069"/>
          <a:stretch/>
        </p:blipFill>
        <p:spPr bwMode="auto">
          <a:xfrm>
            <a:off x="683568" y="1556792"/>
            <a:ext cx="8146473" cy="42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699818" y="764704"/>
            <a:ext cx="7493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Els ajuntaments disposen d’un tràmit específic a EACAT per a la tramesa de les butlletes de</a:t>
            </a: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denúncia del Servei Català de Trànsit</a:t>
            </a:r>
          </a:p>
        </p:txBody>
      </p:sp>
      <p:sp>
        <p:nvSpPr>
          <p:cNvPr id="3" name="Oval 2"/>
          <p:cNvSpPr/>
          <p:nvPr/>
        </p:nvSpPr>
        <p:spPr>
          <a:xfrm>
            <a:off x="3424721" y="4005064"/>
            <a:ext cx="33843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159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3</a:t>
            </a:fld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603221" y="692696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En el mateix tràmit s’indiquen els requisits que han de complir aquestes butlletes per tal que siguin</a:t>
            </a: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acceptades pel Servei Català de Trànsit</a:t>
            </a:r>
          </a:p>
        </p:txBody>
      </p:sp>
      <p:pic>
        <p:nvPicPr>
          <p:cNvPr id="2" name="Picture 2" descr="image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" b="5724"/>
          <a:stretch/>
        </p:blipFill>
        <p:spPr bwMode="auto">
          <a:xfrm>
            <a:off x="599773" y="1556792"/>
            <a:ext cx="8158696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5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4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>
            <a:off x="575556" y="908720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REQUISITS QUE HAN DE COMPLIR LES BUTLLETES:</a:t>
            </a:r>
          </a:p>
          <a:p>
            <a:pPr lvl="0"/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Ha de ser una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còpia autèntica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 la butlleta digitalitzada (que porti incorporades les metadades unívoques del document i amb segell de l’òrgan competent)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còpia autèntica de la butlleta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s’ha de generar des de l’EACAT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&gt;aplicacions&gt; </a:t>
            </a:r>
            <a:r>
              <a:rPr lang="ca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Ecopia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*.  Per a més informació contacteu amb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AOC servei Còpia autèntica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Un PDF per a cada butlleta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 No es permet annexar diferents butlletes en una única còpia autèntica. Cada butlleta ha de tenir el seu propi codi segur de verificació.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Cal escanejar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les dues cares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 la butlleta (anvers i dors)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butlleta de denúncia ha de ser escanejada en format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DIN A-4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i la posició de la pàgina ha de ser en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 L’anvers ha  d’ocupar la part superior de la pàgina. El dors pot estar a la part inferior de la pàgina o a la pàgina següent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 de la butlleta ha de ser de mínim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200 ppp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 Si no hi ha una imatge de qualitat no podrà ser llegida pel programa.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S’ha de visualitzar bé el codi de barres de la butlleta.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Si cal enviar documentació adjunta a la butlleta aquesta documentació haurà de ser també una còpia autèntica i venir en la mateixa tramesa però en un PDF diferent. El nom del PDF ha de ser el número d’expedient (camp número 1 de la butlleta).</a:t>
            </a:r>
          </a:p>
          <a:p>
            <a:pPr marL="1257300" lvl="2" indent="-342900">
              <a:buFont typeface="+mj-lt"/>
              <a:buAutoNum type="arabicPeriod"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/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81E6EE3-84ED-4080-858D-B3E2AB755B73}"/>
              </a:ext>
            </a:extLst>
          </p:cNvPr>
          <p:cNvSpPr txBox="1"/>
          <p:nvPr/>
        </p:nvSpPr>
        <p:spPr>
          <a:xfrm>
            <a:off x="399819" y="6160334"/>
            <a:ext cx="8712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/>
              <a:t>*Trobareu el tràmit per sol·licitar el servei gratuït, a </a:t>
            </a:r>
            <a:r>
              <a:rPr lang="ca-ES" sz="1000" i="1" dirty="0"/>
              <a:t>EACAT Tràmits &gt; prestador Consorci AOC, Servei CAOC – Sol·licitud de serveis &gt; Tràmit “Sol·licitud d’alta i modificació dels serveis de l’AOC”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86978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5</a:t>
            </a:fld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1C5ED-7722-48C1-8142-93B8611FD611}"/>
              </a:ext>
            </a:extLst>
          </p:cNvPr>
          <p:cNvSpPr/>
          <p:nvPr/>
        </p:nvSpPr>
        <p:spPr>
          <a:xfrm>
            <a:off x="954521" y="1484784"/>
            <a:ext cx="7234958" cy="30162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</a:rPr>
              <a:t>No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s’ha</a:t>
            </a:r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d’enviar en suport paper al Servei Català de Trànsit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</a:rPr>
              <a:t> aquell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 butlletes enviades a través del tràmit EACAT. </a:t>
            </a:r>
            <a:endParaRPr lang="ca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L’ajuntament haurà de conservar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la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còpia autèntica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la butlleta enviada durant un període de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 anys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des de la finalització de l’expedient. </a:t>
            </a:r>
            <a:endParaRPr lang="ca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L’ajuntament podrà destruir aquesta butlleta en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suport paper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transcorreguts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 mesos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des de que el Servei Català de Trànsit accepti la tramesa (llevat que la normativa d’arxiu municipal estableixi un termini superior).</a:t>
            </a:r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7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/>
          <p:cNvSpPr txBox="1"/>
          <p:nvPr/>
        </p:nvSpPr>
        <p:spPr>
          <a:xfrm>
            <a:off x="6294745" y="2174497"/>
            <a:ext cx="2386050" cy="246221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Només una butlleta per PDF</a:t>
            </a: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Anvers de la butlleta: situat sempre a la part superior de la pàgina</a:t>
            </a: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 de la butlleta: situat a la</a:t>
            </a:r>
          </a:p>
          <a:p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part inferior de la pàgina o a </a:t>
            </a:r>
          </a:p>
          <a:p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la pàgina següent</a:t>
            </a:r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771949"/>
              </p:ext>
            </p:extLst>
          </p:nvPr>
        </p:nvGraphicFramePr>
        <p:xfrm>
          <a:off x="1838104" y="533089"/>
          <a:ext cx="4248472" cy="601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r:id="rId3" imgW="5666994" imgH="8020002" progId="AcroExch.Document.DC">
                  <p:embed/>
                </p:oleObj>
              </mc:Choice>
              <mc:Fallback>
                <p:oleObj name="Acrobat Document" r:id="rId3" imgW="5666994" imgH="802000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104" y="533089"/>
                        <a:ext cx="4248472" cy="601221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6</a:t>
            </a:fld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2843808" y="1988840"/>
            <a:ext cx="720080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12345678Z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3258" y="2189367"/>
            <a:ext cx="1152128" cy="164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ROCA PUIG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3389" y="1240204"/>
            <a:ext cx="688541" cy="98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1111NNN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5623" y="2546902"/>
            <a:ext cx="1816297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CARRER MAJOR   24     3R  2A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1747" y="2299705"/>
            <a:ext cx="720080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POL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4" name="Crida de fletxa a la dreta 3"/>
          <p:cNvSpPr/>
          <p:nvPr/>
        </p:nvSpPr>
        <p:spPr>
          <a:xfrm>
            <a:off x="323528" y="476672"/>
            <a:ext cx="1490464" cy="52920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96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SCT a la part superior esquerra</a:t>
            </a:r>
          </a:p>
        </p:txBody>
      </p:sp>
      <p:sp>
        <p:nvSpPr>
          <p:cNvPr id="5" name="Oval 4"/>
          <p:cNvSpPr/>
          <p:nvPr/>
        </p:nvSpPr>
        <p:spPr>
          <a:xfrm>
            <a:off x="2483768" y="2996952"/>
            <a:ext cx="165618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Crida de fletxa a la dreta 14"/>
          <p:cNvSpPr/>
          <p:nvPr/>
        </p:nvSpPr>
        <p:spPr>
          <a:xfrm>
            <a:off x="323528" y="4593842"/>
            <a:ext cx="1490464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96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Din A-4 vertical</a:t>
            </a:r>
          </a:p>
        </p:txBody>
      </p:sp>
      <p:sp>
        <p:nvSpPr>
          <p:cNvPr id="17" name="Crida de fletxa a la dreta 16"/>
          <p:cNvSpPr/>
          <p:nvPr/>
        </p:nvSpPr>
        <p:spPr>
          <a:xfrm>
            <a:off x="395536" y="2996952"/>
            <a:ext cx="1949161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705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 de barres llegible</a:t>
            </a: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576" r="29948" b="13365"/>
          <a:stretch/>
        </p:blipFill>
        <p:spPr bwMode="auto">
          <a:xfrm>
            <a:off x="1922084" y="3697068"/>
            <a:ext cx="4018068" cy="27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etxa esquerra 19"/>
          <p:cNvSpPr/>
          <p:nvPr/>
        </p:nvSpPr>
        <p:spPr>
          <a:xfrm>
            <a:off x="5931307" y="4059260"/>
            <a:ext cx="360040" cy="327890"/>
          </a:xfrm>
          <a:prstGeom prst="leftArrow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ca-ES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58171" y="4156196"/>
            <a:ext cx="266353" cy="10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Rectangle 22"/>
          <p:cNvSpPr/>
          <p:nvPr/>
        </p:nvSpPr>
        <p:spPr>
          <a:xfrm>
            <a:off x="6111327" y="4158014"/>
            <a:ext cx="340357" cy="1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txa esquerra 23"/>
          <p:cNvSpPr/>
          <p:nvPr/>
        </p:nvSpPr>
        <p:spPr>
          <a:xfrm>
            <a:off x="5931307" y="2669062"/>
            <a:ext cx="360040" cy="327890"/>
          </a:xfrm>
          <a:prstGeom prst="leftArrow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ca-ES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4168" y="2772516"/>
            <a:ext cx="340357" cy="1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59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7</a:t>
            </a:fld>
            <a:endParaRPr lang="ca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>
            <a:off x="852539" y="1116778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6294" y="1120970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QuadreDeText 6"/>
          <p:cNvSpPr txBox="1"/>
          <p:nvPr/>
        </p:nvSpPr>
        <p:spPr>
          <a:xfrm>
            <a:off x="1793606" y="573941"/>
            <a:ext cx="4342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/>
              <a:t>Exemples de butlletes que no es podran acceptar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0884" y="1120970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/>
          <p:cNvSpPr/>
          <p:nvPr/>
        </p:nvSpPr>
        <p:spPr>
          <a:xfrm>
            <a:off x="6232835" y="1128953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3717798" y="2427832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6531087" y="924659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6531087" y="2352825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1324929" y="4041524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1156679" y="4338979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8223" r="8179" b="13130"/>
          <a:stretch/>
        </p:blipFill>
        <p:spPr bwMode="auto">
          <a:xfrm>
            <a:off x="2671092" y="2729412"/>
            <a:ext cx="539926" cy="5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8223" r="8179" b="13130"/>
          <a:stretch/>
        </p:blipFill>
        <p:spPr bwMode="auto">
          <a:xfrm>
            <a:off x="5312788" y="2685765"/>
            <a:ext cx="538935" cy="5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8223" r="8179" b="13130"/>
          <a:stretch/>
        </p:blipFill>
        <p:spPr bwMode="auto">
          <a:xfrm>
            <a:off x="8060902" y="2729412"/>
            <a:ext cx="523340" cy="5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8223" r="8179" b="13130"/>
          <a:stretch/>
        </p:blipFill>
        <p:spPr bwMode="auto">
          <a:xfrm>
            <a:off x="3658119" y="5289590"/>
            <a:ext cx="483400" cy="4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576" r="29948" b="13365"/>
          <a:stretch/>
        </p:blipFill>
        <p:spPr bwMode="auto">
          <a:xfrm>
            <a:off x="3465339" y="1269296"/>
            <a:ext cx="1728331" cy="11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77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8</a:t>
            </a:fld>
            <a:endParaRPr lang="ca-ES"/>
          </a:p>
        </p:txBody>
      </p:sp>
      <p:pic>
        <p:nvPicPr>
          <p:cNvPr id="16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3045" r="47930" b="8831"/>
          <a:stretch/>
        </p:blipFill>
        <p:spPr bwMode="auto">
          <a:xfrm>
            <a:off x="2915816" y="3899716"/>
            <a:ext cx="504056" cy="5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52941" y="2051894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1351193" y="1852018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576" r="29948" b="13365"/>
          <a:stretch/>
        </p:blipFill>
        <p:spPr bwMode="auto">
          <a:xfrm>
            <a:off x="1092617" y="3456050"/>
            <a:ext cx="1728331" cy="11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3045" r="47930" b="8831"/>
          <a:stretch/>
        </p:blipFill>
        <p:spPr bwMode="auto">
          <a:xfrm>
            <a:off x="6660232" y="3579712"/>
            <a:ext cx="504056" cy="5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93715" y="783229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4985096" y="576978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576" r="29948" b="13365"/>
          <a:stretch/>
        </p:blipFill>
        <p:spPr bwMode="auto">
          <a:xfrm>
            <a:off x="4726520" y="3707531"/>
            <a:ext cx="1728331" cy="11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695997" y="3591541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885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9</a:t>
            </a:fld>
            <a:endParaRPr lang="ca-ES"/>
          </a:p>
        </p:txBody>
      </p:sp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03581" cy="1325563"/>
          </a:xfrm>
        </p:spPr>
        <p:txBody>
          <a:bodyPr>
            <a:normAutofit/>
          </a:bodyPr>
          <a:lstStyle/>
          <a:p>
            <a:pPr algn="l"/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 les butlletes no compleixen els requisits esmentats a la </a:t>
            </a:r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action="ppaction://hlinksldjump"/>
              </a:rPr>
              <a:t>diapositiva 5</a:t>
            </a:r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Servei Català de Trànsit pot rebutjar la tramesa també a través d’un tràmit d’EACAT</a:t>
            </a:r>
            <a:endParaRPr lang="ca-ES" sz="14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Agrupa 8"/>
          <p:cNvGrpSpPr/>
          <p:nvPr/>
        </p:nvGrpSpPr>
        <p:grpSpPr>
          <a:xfrm>
            <a:off x="1115614" y="1556792"/>
            <a:ext cx="7055917" cy="4536504"/>
            <a:chOff x="1115616" y="1844824"/>
            <a:chExt cx="7055917" cy="4536504"/>
          </a:xfrm>
        </p:grpSpPr>
        <p:pic>
          <p:nvPicPr>
            <p:cNvPr id="10" name="Imatge 9"/>
            <p:cNvPicPr>
              <a:picLocks noChangeAspect="1"/>
            </p:cNvPicPr>
            <p:nvPr/>
          </p:nvPicPr>
          <p:blipFill rotWithShape="1">
            <a:blip r:embed="rId3"/>
            <a:srcRect l="-490" r="16911" b="4936"/>
            <a:stretch/>
          </p:blipFill>
          <p:spPr>
            <a:xfrm>
              <a:off x="1115616" y="1844824"/>
              <a:ext cx="7055917" cy="4536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355976" y="5284857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0172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582</Words>
  <Application>Microsoft Office PowerPoint</Application>
  <PresentationFormat>Presentació en pantalla (4:3)</PresentationFormat>
  <Paragraphs>57</Paragraphs>
  <Slides>11</Slides>
  <Notes>0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Tema de l'Office</vt:lpstr>
      <vt:lpstr>Acrobat Document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Si les butlletes no compleixen els requisits esmentats a la diapositiva 5 el Servei Català de Trànsit pot rebutjar la tramesa també a través d’un tràmit d’EACAT</vt:lpstr>
      <vt:lpstr>L’ajuntament rebrà un formulari de rebuig en el qual s’indicarà el número de registre de la remesa rebutjada</vt:lpstr>
      <vt:lpstr>Amb aquest formulari, del qual es guardarà el justificant corresponent, quedarà comunicat formalment a l’ajuntament que les butlletes de la remesa rebutjada no es tramitaran perquè no compleixen els requisits establerts </vt:lpstr>
    </vt:vector>
  </TitlesOfParts>
  <Company>Generalitat de Catalunya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Servei Catala de Transit</dc:creator>
  <cp:lastModifiedBy>Olaria Sagrera, Montserrat</cp:lastModifiedBy>
  <cp:revision>125</cp:revision>
  <cp:lastPrinted>2016-03-09T07:54:22Z</cp:lastPrinted>
  <dcterms:created xsi:type="dcterms:W3CDTF">2016-01-20T11:49:14Z</dcterms:created>
  <dcterms:modified xsi:type="dcterms:W3CDTF">2021-03-30T09:57:31Z</dcterms:modified>
</cp:coreProperties>
</file>