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76" r:id="rId2"/>
    <p:sldId id="286" r:id="rId3"/>
    <p:sldId id="289" r:id="rId4"/>
    <p:sldId id="288" r:id="rId5"/>
    <p:sldId id="300" r:id="rId6"/>
    <p:sldId id="284" r:id="rId7"/>
    <p:sldId id="293" r:id="rId8"/>
    <p:sldId id="298" r:id="rId9"/>
    <p:sldId id="296" r:id="rId10"/>
    <p:sldId id="295" r:id="rId11"/>
    <p:sldId id="297" r:id="rId12"/>
  </p:sldIdLst>
  <p:sldSz cx="9144000" cy="6858000" type="screen4x3"/>
  <p:notesSz cx="6797675" cy="9926638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C065F-BA9B-415A-A47A-FC68BF6FD707}" type="datetimeFigureOut">
              <a:rPr lang="ca-ES" smtClean="0"/>
              <a:t>8/4/2021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20B32-F63E-41BC-AEFE-BF0B79F328D6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0331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/>
              <a:t>Feu clic aquí per editar l'estil de subtítols del patró.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B95C-EE79-4831-88B8-C03EDAC0747E}" type="datetime1">
              <a:rPr lang="ca-ES" smtClean="0"/>
              <a:t>8/4/2021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60F28-A87B-408A-9793-33D44534E504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9812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8537-597B-4F33-9EE3-4CB1DFED67E2}" type="datetime1">
              <a:rPr lang="ca-ES" smtClean="0"/>
              <a:t>8/4/2021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60F28-A87B-408A-9793-33D44534E504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414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34F5-2624-4218-BD3F-CA8E0B345039}" type="datetime1">
              <a:rPr lang="ca-ES" smtClean="0"/>
              <a:t>8/4/2021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60F28-A87B-408A-9793-33D44534E504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1199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a-ES" dirty="0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FAF2-32A2-4784-B880-31CFF2E46027}" type="datetime1">
              <a:rPr lang="ca-ES" smtClean="0"/>
              <a:t>8/4/2021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60F28-A87B-408A-9793-33D44534E504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3003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08AC-0361-456B-AA8D-BCB0E10CA858}" type="datetime1">
              <a:rPr lang="ca-ES" smtClean="0"/>
              <a:t>8/4/2021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60F28-A87B-408A-9793-33D44534E504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33618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091EF-10A7-4119-8E5D-8A419A199347}" type="datetime1">
              <a:rPr lang="ca-ES" smtClean="0"/>
              <a:t>8/4/2021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60F28-A87B-408A-9793-33D44534E504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83694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7D3E-D7D8-4B0A-8089-32D47E55C695}" type="datetime1">
              <a:rPr lang="ca-ES" smtClean="0"/>
              <a:t>8/4/2021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60F28-A87B-408A-9793-33D44534E504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74184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EACB-7D8A-4CD5-AE07-6DC50D406B47}" type="datetime1">
              <a:rPr lang="ca-ES" smtClean="0"/>
              <a:t>8/4/2021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60F28-A87B-408A-9793-33D44534E504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3133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5C1F-3327-4D92-8A18-E3C0A551B865}" type="datetime1">
              <a:rPr lang="ca-ES" smtClean="0"/>
              <a:t>8/4/2021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60F28-A87B-408A-9793-33D44534E504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8019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C640A-C4A4-4D8B-99FF-25F77E2F77DA}" type="datetime1">
              <a:rPr lang="ca-ES" smtClean="0"/>
              <a:t>8/4/2021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60F28-A87B-408A-9793-33D44534E504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2799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8566-4409-4FF9-88E6-37AABF7152DA}" type="datetime1">
              <a:rPr lang="ca-ES" smtClean="0"/>
              <a:t>8/4/2021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60F28-A87B-408A-9793-33D44534E504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29337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5CFD3-6EA9-4B1D-95B5-E920006FFA8D}" type="datetime1">
              <a:rPr lang="ca-ES" smtClean="0"/>
              <a:t>8/4/2021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60F28-A87B-408A-9793-33D44534E504}" type="slidenum">
              <a:rPr lang="ca-ES" smtClean="0"/>
              <a:t>‹#›</a:t>
            </a:fld>
            <a:endParaRPr lang="ca-ES"/>
          </a:p>
        </p:txBody>
      </p:sp>
      <p:pic>
        <p:nvPicPr>
          <p:cNvPr id="7" name="Picture 24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44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25"/>
          <p:cNvSpPr>
            <a:spLocks noChangeShapeType="1"/>
          </p:cNvSpPr>
          <p:nvPr userDrawn="1"/>
        </p:nvSpPr>
        <p:spPr bwMode="auto">
          <a:xfrm>
            <a:off x="685800" y="381000"/>
            <a:ext cx="6324600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ca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371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oc.cat/serveis-aoc/copia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907704" y="2780928"/>
            <a:ext cx="575394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Tràmit Tramesa de butlletes de denúncia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Servei Català de Trànsit</a:t>
            </a:r>
          </a:p>
        </p:txBody>
      </p:sp>
    </p:spTree>
    <p:extLst>
      <p:ext uri="{BB962C8B-B14F-4D97-AF65-F5344CB8AC3E}">
        <p14:creationId xmlns:p14="http://schemas.microsoft.com/office/powerpoint/2010/main" val="972018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60F28-A87B-408A-9793-33D44534E504}" type="slidenum">
              <a:rPr lang="ca-ES" smtClean="0"/>
              <a:t>10</a:t>
            </a:fld>
            <a:endParaRPr lang="ca-ES"/>
          </a:p>
        </p:txBody>
      </p:sp>
      <p:sp>
        <p:nvSpPr>
          <p:cNvPr id="5" name="Títol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203581" cy="1325563"/>
          </a:xfrm>
        </p:spPr>
        <p:txBody>
          <a:bodyPr>
            <a:normAutofit/>
          </a:bodyPr>
          <a:lstStyle/>
          <a:p>
            <a:pPr algn="l"/>
            <a:r>
              <a:rPr lang="ca-ES" sz="14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L’ajuntament rebrà un formulari de rebuig en el qual s’indicarà el número de registre de la remesa rebutjada</a:t>
            </a:r>
            <a:endParaRPr lang="ca-ES" sz="1400" i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 rotWithShape="1">
          <a:blip r:embed="rId2"/>
          <a:srcRect l="13825" t="14483" r="29988" b="4935"/>
          <a:stretch/>
        </p:blipFill>
        <p:spPr>
          <a:xfrm>
            <a:off x="1619672" y="1484784"/>
            <a:ext cx="5773609" cy="46805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4086224" y="4816594"/>
            <a:ext cx="1709911" cy="556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9" t="61741" r="43313" b="32561"/>
          <a:stretch/>
        </p:blipFill>
        <p:spPr bwMode="auto">
          <a:xfrm>
            <a:off x="4086224" y="4792361"/>
            <a:ext cx="1383132" cy="50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83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60F28-A87B-408A-9793-33D44534E504}" type="slidenum">
              <a:rPr lang="ca-ES" smtClean="0"/>
              <a:t>11</a:t>
            </a:fld>
            <a:endParaRPr lang="ca-ES"/>
          </a:p>
        </p:txBody>
      </p:sp>
      <p:pic>
        <p:nvPicPr>
          <p:cNvPr id="5" name="Contenidor de contingut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8859" b="4992"/>
          <a:stretch/>
        </p:blipFill>
        <p:spPr>
          <a:xfrm>
            <a:off x="1115615" y="1556792"/>
            <a:ext cx="7106485" cy="468052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Títol 1"/>
          <p:cNvSpPr>
            <a:spLocks noGrp="1"/>
          </p:cNvSpPr>
          <p:nvPr>
            <p:ph type="title"/>
          </p:nvPr>
        </p:nvSpPr>
        <p:spPr>
          <a:xfrm>
            <a:off x="611560" y="620689"/>
            <a:ext cx="8203581" cy="792088"/>
          </a:xfrm>
        </p:spPr>
        <p:txBody>
          <a:bodyPr>
            <a:normAutofit/>
          </a:bodyPr>
          <a:lstStyle/>
          <a:p>
            <a:pPr algn="l"/>
            <a:r>
              <a:rPr lang="ca-ES" sz="14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Amb aquest formulari, del qual es guardarà el justificant corresponent, quedarà comunicat formalment a l’ajuntament que les butlletes de la remesa rebutjada no es tramitaran perquè no compleixen els requisits establerts </a:t>
            </a:r>
            <a:endParaRPr lang="ca-ES" sz="1400" i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894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" t="14593" r="356" b="6069"/>
          <a:stretch/>
        </p:blipFill>
        <p:spPr bwMode="auto">
          <a:xfrm>
            <a:off x="683568" y="1556792"/>
            <a:ext cx="8146473" cy="422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QuadreDeText 5"/>
          <p:cNvSpPr txBox="1"/>
          <p:nvPr/>
        </p:nvSpPr>
        <p:spPr>
          <a:xfrm>
            <a:off x="699818" y="764704"/>
            <a:ext cx="7493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Els ajuntaments disposen d’un tràmit específic a EACAT per a la tramesa de les butlletes de</a:t>
            </a:r>
          </a:p>
          <a:p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denúncia del Servei Català de Trànsit</a:t>
            </a:r>
          </a:p>
        </p:txBody>
      </p:sp>
      <p:sp>
        <p:nvSpPr>
          <p:cNvPr id="3" name="Oval 2"/>
          <p:cNvSpPr/>
          <p:nvPr/>
        </p:nvSpPr>
        <p:spPr>
          <a:xfrm>
            <a:off x="3424721" y="4005064"/>
            <a:ext cx="338437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60F28-A87B-408A-9793-33D44534E504}" type="slidenum">
              <a:rPr lang="ca-ES" smtClean="0"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51590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60F28-A87B-408A-9793-33D44534E504}" type="slidenum">
              <a:rPr lang="ca-ES" smtClean="0"/>
              <a:t>3</a:t>
            </a:fld>
            <a:endParaRPr lang="ca-ES"/>
          </a:p>
        </p:txBody>
      </p:sp>
      <p:sp>
        <p:nvSpPr>
          <p:cNvPr id="6" name="QuadreDeText 5"/>
          <p:cNvSpPr txBox="1"/>
          <p:nvPr/>
        </p:nvSpPr>
        <p:spPr>
          <a:xfrm>
            <a:off x="603221" y="692696"/>
            <a:ext cx="799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En el mateix tràmit s’indiquen els requisits que han de complir aquestes butlletes per tal que siguin</a:t>
            </a:r>
          </a:p>
          <a:p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acceptades pel Servei Català de Trànsit</a:t>
            </a:r>
          </a:p>
        </p:txBody>
      </p:sp>
      <p:pic>
        <p:nvPicPr>
          <p:cNvPr id="2" name="Picture 2" descr="image00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0" b="5724"/>
          <a:stretch/>
        </p:blipFill>
        <p:spPr bwMode="auto">
          <a:xfrm>
            <a:off x="599773" y="1556792"/>
            <a:ext cx="8158696" cy="40324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857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60F28-A87B-408A-9793-33D44534E504}" type="slidenum">
              <a:rPr lang="ca-ES" smtClean="0"/>
              <a:t>4</a:t>
            </a:fld>
            <a:endParaRPr lang="ca-ES" dirty="0"/>
          </a:p>
        </p:txBody>
      </p:sp>
      <p:sp>
        <p:nvSpPr>
          <p:cNvPr id="5" name="Rectangle 4"/>
          <p:cNvSpPr/>
          <p:nvPr/>
        </p:nvSpPr>
        <p:spPr>
          <a:xfrm>
            <a:off x="575556" y="908720"/>
            <a:ext cx="799288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a-ES" sz="1600" b="1" dirty="0">
                <a:latin typeface="Arial" panose="020B0604020202020204" pitchFamily="34" charset="0"/>
                <a:cs typeface="Arial" panose="020B0604020202020204" pitchFamily="34" charset="0"/>
              </a:rPr>
              <a:t>REQUISITS QUE HAN DE COMPLIR LES BUTLLETES:</a:t>
            </a:r>
          </a:p>
          <a:p>
            <a:pPr lvl="0"/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Ha de ser una </a:t>
            </a: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còpia autèntica 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de la butlleta digitalitzada (que porti incorporades les metadades unívoques del document i amb segell de l’òrgan competent)</a:t>
            </a:r>
          </a:p>
          <a:p>
            <a:pPr marL="1257300" lvl="2" indent="-342900">
              <a:buFont typeface="+mj-lt"/>
              <a:buAutoNum type="arabicPeriod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La còpia autèntica de la butlleta </a:t>
            </a: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s’ha de generar des de l’EACAT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&gt;aplicacions&gt; </a:t>
            </a:r>
            <a:r>
              <a:rPr lang="ca-ES" sz="1400" dirty="0" err="1">
                <a:latin typeface="Arial" panose="020B0604020202020204" pitchFamily="34" charset="0"/>
                <a:cs typeface="Arial" panose="020B0604020202020204" pitchFamily="34" charset="0"/>
              </a:rPr>
              <a:t>Ecopia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*.  Per a més informació contacteu amb 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AOC servei Còpia autèntica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57300" lvl="2" indent="-342900">
              <a:buFont typeface="+mj-lt"/>
              <a:buAutoNum type="arabicPeriod"/>
            </a:pP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Un PDF per a cada butlleta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. No es permet annexar diferents butlletes en una única còpia autèntica. Cada butlleta ha de tenir el seu propi codi segur de verificació.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Cal escanejar </a:t>
            </a: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les dues cares 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de la butlleta (anvers i dors)</a:t>
            </a:r>
          </a:p>
          <a:p>
            <a:pPr marL="1257300" lvl="2" indent="-342900">
              <a:buFont typeface="+mj-lt"/>
              <a:buAutoNum type="arabicPeriod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La butlleta de denúncia ha de ser escanejada en format </a:t>
            </a: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DIN A-4 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i la posició de la pàgina ha de ser en </a:t>
            </a: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vertical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. L’anvers ha  d’ocupar la part superior de la pàgina. El dors pot estar a la part inferior de la pàgina o a la pàgina següent</a:t>
            </a:r>
          </a:p>
          <a:p>
            <a:pPr marL="1257300" lvl="2" indent="-342900">
              <a:buFont typeface="+mj-lt"/>
              <a:buAutoNum type="arabicPeriod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resolució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 de la butlleta ha de ser de mínim </a:t>
            </a:r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200 ppp</a:t>
            </a: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. Si no hi ha una imatge de qualitat no podrà ser llegida pel programa.</a:t>
            </a:r>
          </a:p>
          <a:p>
            <a:pPr marL="1257300" lvl="2" indent="-342900">
              <a:buFont typeface="+mj-lt"/>
              <a:buAutoNum type="arabicPeriod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S’ha de visualitzar bé el codi de barres de la butlleta.</a:t>
            </a:r>
          </a:p>
          <a:p>
            <a:pPr marL="1257300" lvl="2" indent="-342900">
              <a:buFont typeface="+mj-lt"/>
              <a:buAutoNum type="arabicPeriod"/>
            </a:pPr>
            <a:r>
              <a:rPr lang="ca-ES" sz="1400" dirty="0">
                <a:latin typeface="Arial" panose="020B0604020202020204" pitchFamily="34" charset="0"/>
                <a:cs typeface="Arial" panose="020B0604020202020204" pitchFamily="34" charset="0"/>
              </a:rPr>
              <a:t>Si cal enviar documentació adjunta a la butlleta aquesta documentació haurà de ser també una còpia autèntica i venir en la mateixa tramesa però en un PDF diferent. El nom del PDF ha de ser el número d’expedient (camp número 1 de la butlleta).</a:t>
            </a:r>
          </a:p>
          <a:p>
            <a:pPr marL="1257300" lvl="2" indent="-342900">
              <a:buFont typeface="+mj-lt"/>
              <a:buAutoNum type="arabicPeriod"/>
            </a:pPr>
            <a:endParaRPr 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4"/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QuadreDeText 1">
            <a:extLst>
              <a:ext uri="{FF2B5EF4-FFF2-40B4-BE49-F238E27FC236}">
                <a16:creationId xmlns:a16="http://schemas.microsoft.com/office/drawing/2014/main" id="{181E6EE3-84ED-4080-858D-B3E2AB755B73}"/>
              </a:ext>
            </a:extLst>
          </p:cNvPr>
          <p:cNvSpPr txBox="1"/>
          <p:nvPr/>
        </p:nvSpPr>
        <p:spPr>
          <a:xfrm>
            <a:off x="399819" y="6160334"/>
            <a:ext cx="8712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00" dirty="0"/>
              <a:t>*Trobareu el tràmit per sol·licitar el servei gratuït, a </a:t>
            </a:r>
            <a:r>
              <a:rPr lang="ca-ES" sz="1000" i="1" dirty="0"/>
              <a:t>EACAT Tràmits &gt; prestador Consorci AOC, Servei CAOC – Sol·licitud de serveis &gt; Tràmit “Sol·licitud d’alta i modificació dels serveis de l’AOC”</a:t>
            </a:r>
            <a:endParaRPr lang="ca-ES" sz="1000" dirty="0"/>
          </a:p>
        </p:txBody>
      </p:sp>
    </p:spTree>
    <p:extLst>
      <p:ext uri="{BB962C8B-B14F-4D97-AF65-F5344CB8AC3E}">
        <p14:creationId xmlns:p14="http://schemas.microsoft.com/office/powerpoint/2010/main" val="869786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60F28-A87B-408A-9793-33D44534E504}" type="slidenum">
              <a:rPr lang="ca-ES" smtClean="0"/>
              <a:t>5</a:t>
            </a:fld>
            <a:endParaRPr lang="ca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61C5ED-7722-48C1-8142-93B8611FD611}"/>
              </a:ext>
            </a:extLst>
          </p:cNvPr>
          <p:cNvSpPr/>
          <p:nvPr/>
        </p:nvSpPr>
        <p:spPr>
          <a:xfrm>
            <a:off x="954521" y="1484784"/>
            <a:ext cx="7234958" cy="30162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ca-ES" b="1" dirty="0">
                <a:latin typeface="Arial" panose="020B0604020202020204" pitchFamily="34" charset="0"/>
                <a:ea typeface="Calibri" panose="020F0502020204030204" pitchFamily="34" charset="0"/>
              </a:rPr>
              <a:t>No</a:t>
            </a:r>
            <a:r>
              <a:rPr lang="ca-E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s’ha</a:t>
            </a:r>
            <a:r>
              <a:rPr lang="ca-ES" b="1" dirty="0">
                <a:latin typeface="Arial" panose="020B0604020202020204" pitchFamily="34" charset="0"/>
                <a:ea typeface="Calibri" panose="020F0502020204030204" pitchFamily="34" charset="0"/>
              </a:rPr>
              <a:t>n</a:t>
            </a:r>
            <a:r>
              <a:rPr lang="ca-E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d’enviar en suport paper al Servei Català de Trànsit</a:t>
            </a:r>
            <a:r>
              <a:rPr lang="ca-ES" dirty="0">
                <a:latin typeface="Arial" panose="020B0604020202020204" pitchFamily="34" charset="0"/>
                <a:ea typeface="Calibri" panose="020F0502020204030204" pitchFamily="34" charset="0"/>
              </a:rPr>
              <a:t> aquell</a:t>
            </a: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es butlletes enviades a través del tràmit EACAT. </a:t>
            </a:r>
            <a:endParaRPr lang="ca-E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ca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a-E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L’ajuntament haurà de conservar</a:t>
            </a:r>
            <a:r>
              <a:rPr lang="ca-E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la</a:t>
            </a: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a-E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còpia autèntica</a:t>
            </a: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de la butlleta enviada durant un període de </a:t>
            </a:r>
            <a:r>
              <a:rPr lang="ca-E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6 anys</a:t>
            </a: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des de la finalització de l’expedient. </a:t>
            </a:r>
            <a:endParaRPr lang="ca-E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ca-ES" sz="14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L’ajuntament podrà destruir aquesta butlleta en </a:t>
            </a:r>
            <a:r>
              <a:rPr lang="ca-E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suport paper</a:t>
            </a: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transcorreguts </a:t>
            </a:r>
            <a:r>
              <a:rPr lang="ca-E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 mesos</a:t>
            </a:r>
            <a:r>
              <a:rPr lang="ca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des de que el Servei Català de Trànsit accepti la tramesa (llevat que la normativa d’arxiu municipal estableixi un termini superior).</a:t>
            </a:r>
            <a:endParaRPr lang="ca-E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777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QuadreDeText 5"/>
          <p:cNvSpPr txBox="1"/>
          <p:nvPr/>
        </p:nvSpPr>
        <p:spPr>
          <a:xfrm>
            <a:off x="6294745" y="2174497"/>
            <a:ext cx="2386050" cy="2462213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Només una butlleta per PDF</a:t>
            </a:r>
          </a:p>
          <a:p>
            <a:pPr marL="171450" indent="-171450">
              <a:buFontTx/>
              <a:buChar char="-"/>
            </a:pPr>
            <a:endParaRPr lang="ca-ES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a-ES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ca-ES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Anvers de la butlleta: situat sempre a la part superior de la pàgina</a:t>
            </a:r>
          </a:p>
          <a:p>
            <a:pPr marL="171450" indent="-171450">
              <a:buFontTx/>
              <a:buChar char="-"/>
            </a:pPr>
            <a:endParaRPr lang="ca-ES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endParaRPr lang="ca-ES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endParaRPr lang="ca-ES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a-ES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endParaRPr lang="ca-ES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ca-ES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Dors de la butlleta: situat a la</a:t>
            </a:r>
          </a:p>
          <a:p>
            <a:r>
              <a:rPr lang="ca-ES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part inferior de la pàgina o a </a:t>
            </a:r>
          </a:p>
          <a:p>
            <a:r>
              <a:rPr lang="ca-ES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la pàgina següent</a:t>
            </a:r>
          </a:p>
        </p:txBody>
      </p:sp>
      <p:graphicFrame>
        <p:nvGraphicFramePr>
          <p:cNvPr id="3" name="Object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771949"/>
              </p:ext>
            </p:extLst>
          </p:nvPr>
        </p:nvGraphicFramePr>
        <p:xfrm>
          <a:off x="1838104" y="533089"/>
          <a:ext cx="4248472" cy="6012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Acrobat Document" r:id="rId3" imgW="5666994" imgH="8020002" progId="AcroExch.Document.DC">
                  <p:embed/>
                </p:oleObj>
              </mc:Choice>
              <mc:Fallback>
                <p:oleObj name="Acrobat Document" r:id="rId3" imgW="5666994" imgH="802000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8104" y="533089"/>
                        <a:ext cx="4248472" cy="601221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60F28-A87B-408A-9793-33D44534E504}" type="slidenum">
              <a:rPr lang="ca-ES" smtClean="0"/>
              <a:t>6</a:t>
            </a:fld>
            <a:endParaRPr lang="ca-ES"/>
          </a:p>
        </p:txBody>
      </p:sp>
      <p:sp>
        <p:nvSpPr>
          <p:cNvPr id="8" name="Rectangle 7"/>
          <p:cNvSpPr/>
          <p:nvPr/>
        </p:nvSpPr>
        <p:spPr>
          <a:xfrm>
            <a:off x="2843808" y="1988840"/>
            <a:ext cx="720080" cy="108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600" b="1" dirty="0">
                <a:solidFill>
                  <a:schemeClr val="accent1"/>
                </a:solidFill>
              </a:rPr>
              <a:t>12345678Z</a:t>
            </a:r>
            <a:endParaRPr lang="ca-ES" sz="600" b="1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83258" y="2189367"/>
            <a:ext cx="1152128" cy="164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600" b="1" dirty="0">
                <a:solidFill>
                  <a:schemeClr val="accent1"/>
                </a:solidFill>
              </a:rPr>
              <a:t>ROCA PUIG</a:t>
            </a:r>
            <a:endParaRPr lang="ca-ES" sz="600" b="1" dirty="0">
              <a:solidFill>
                <a:schemeClr val="accent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23389" y="1240204"/>
            <a:ext cx="688541" cy="98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600" b="1" dirty="0">
                <a:solidFill>
                  <a:schemeClr val="accent1"/>
                </a:solidFill>
              </a:rPr>
              <a:t>1111NNN</a:t>
            </a:r>
            <a:endParaRPr lang="ca-ES" sz="600" b="1" dirty="0">
              <a:solidFill>
                <a:schemeClr val="accent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35623" y="2546902"/>
            <a:ext cx="1816297" cy="90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600" b="1" dirty="0">
                <a:solidFill>
                  <a:schemeClr val="accent1"/>
                </a:solidFill>
              </a:rPr>
              <a:t>CARRER MAJOR   24     3R  2A</a:t>
            </a:r>
            <a:endParaRPr lang="ca-ES" sz="600" b="1" dirty="0"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01747" y="2299705"/>
            <a:ext cx="720080" cy="108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600" b="1" dirty="0">
                <a:solidFill>
                  <a:schemeClr val="accent1"/>
                </a:solidFill>
              </a:rPr>
              <a:t>POL</a:t>
            </a:r>
            <a:endParaRPr lang="ca-ES" sz="600" b="1" dirty="0">
              <a:solidFill>
                <a:schemeClr val="accent1"/>
              </a:solidFill>
            </a:endParaRPr>
          </a:p>
        </p:txBody>
      </p:sp>
      <p:sp>
        <p:nvSpPr>
          <p:cNvPr id="4" name="Crida de fletxa a la dreta 3"/>
          <p:cNvSpPr/>
          <p:nvPr/>
        </p:nvSpPr>
        <p:spPr>
          <a:xfrm>
            <a:off x="323528" y="476672"/>
            <a:ext cx="1490464" cy="52920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596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SCT a la part superior esquerra</a:t>
            </a:r>
          </a:p>
        </p:txBody>
      </p:sp>
      <p:sp>
        <p:nvSpPr>
          <p:cNvPr id="5" name="Oval 4"/>
          <p:cNvSpPr/>
          <p:nvPr/>
        </p:nvSpPr>
        <p:spPr>
          <a:xfrm>
            <a:off x="2483768" y="2996952"/>
            <a:ext cx="1656184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Crida de fletxa a la dreta 14"/>
          <p:cNvSpPr/>
          <p:nvPr/>
        </p:nvSpPr>
        <p:spPr>
          <a:xfrm>
            <a:off x="323528" y="4593842"/>
            <a:ext cx="1490464" cy="4572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596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Din A-4 vertical</a:t>
            </a:r>
          </a:p>
        </p:txBody>
      </p:sp>
      <p:sp>
        <p:nvSpPr>
          <p:cNvPr id="17" name="Crida de fletxa a la dreta 16"/>
          <p:cNvSpPr/>
          <p:nvPr/>
        </p:nvSpPr>
        <p:spPr>
          <a:xfrm>
            <a:off x="395536" y="2996952"/>
            <a:ext cx="1949161" cy="4572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8705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Codi de barres llegible</a:t>
            </a:r>
          </a:p>
        </p:txBody>
      </p:sp>
      <p:pic>
        <p:nvPicPr>
          <p:cNvPr id="19" name="Picture 1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18576" r="29948" b="13365"/>
          <a:stretch/>
        </p:blipFill>
        <p:spPr bwMode="auto">
          <a:xfrm>
            <a:off x="1922084" y="3697068"/>
            <a:ext cx="4018068" cy="270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letxa esquerra 19"/>
          <p:cNvSpPr/>
          <p:nvPr/>
        </p:nvSpPr>
        <p:spPr>
          <a:xfrm>
            <a:off x="5931307" y="4059260"/>
            <a:ext cx="360040" cy="327890"/>
          </a:xfrm>
          <a:prstGeom prst="leftArrow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endParaRPr lang="ca-ES" sz="11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58171" y="4156196"/>
            <a:ext cx="266353" cy="108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3" name="Rectangle 22"/>
          <p:cNvSpPr/>
          <p:nvPr/>
        </p:nvSpPr>
        <p:spPr>
          <a:xfrm>
            <a:off x="6111327" y="4158014"/>
            <a:ext cx="340357" cy="130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4" name="Fletxa esquerra 23"/>
          <p:cNvSpPr/>
          <p:nvPr/>
        </p:nvSpPr>
        <p:spPr>
          <a:xfrm>
            <a:off x="5931307" y="2669062"/>
            <a:ext cx="360040" cy="327890"/>
          </a:xfrm>
          <a:prstGeom prst="leftArrow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endParaRPr lang="ca-ES" sz="11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84168" y="2772516"/>
            <a:ext cx="340357" cy="130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57592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60F28-A87B-408A-9793-33D44534E504}" type="slidenum">
              <a:rPr lang="ca-ES" smtClean="0"/>
              <a:t>7</a:t>
            </a:fld>
            <a:endParaRPr lang="ca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2" t="40838" r="49035" b="12130"/>
          <a:stretch/>
        </p:blipFill>
        <p:spPr bwMode="auto">
          <a:xfrm>
            <a:off x="852539" y="1116778"/>
            <a:ext cx="1273855" cy="174501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46294" y="1120970"/>
            <a:ext cx="1807685" cy="28083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QuadreDeText 6"/>
          <p:cNvSpPr txBox="1"/>
          <p:nvPr/>
        </p:nvSpPr>
        <p:spPr>
          <a:xfrm>
            <a:off x="1793606" y="573941"/>
            <a:ext cx="43427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 b="1" dirty="0"/>
              <a:t>Exemples de butlletes que no es podran acceptar</a:t>
            </a:r>
          </a:p>
        </p:txBody>
      </p:sp>
      <p:sp>
        <p:nvSpPr>
          <p:cNvPr id="8" name="Rectangle 7"/>
          <p:cNvSpPr/>
          <p:nvPr/>
        </p:nvSpPr>
        <p:spPr>
          <a:xfrm>
            <a:off x="3450884" y="1120970"/>
            <a:ext cx="1807685" cy="28083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Rectangle 8"/>
          <p:cNvSpPr/>
          <p:nvPr/>
        </p:nvSpPr>
        <p:spPr>
          <a:xfrm>
            <a:off x="6232835" y="1128953"/>
            <a:ext cx="1807685" cy="28083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2" t="40838" r="49035" b="12130"/>
          <a:stretch/>
        </p:blipFill>
        <p:spPr bwMode="auto">
          <a:xfrm rot="5400000">
            <a:off x="3717798" y="2427832"/>
            <a:ext cx="1273855" cy="174501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2" t="40838" r="49035" b="12130"/>
          <a:stretch/>
        </p:blipFill>
        <p:spPr bwMode="auto">
          <a:xfrm rot="5400000">
            <a:off x="6531087" y="924659"/>
            <a:ext cx="1273855" cy="174501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2" t="40838" r="49035" b="12130"/>
          <a:stretch/>
        </p:blipFill>
        <p:spPr bwMode="auto">
          <a:xfrm rot="5400000">
            <a:off x="6531087" y="2352825"/>
            <a:ext cx="1273855" cy="174501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 rot="16200000">
            <a:off x="1324929" y="4041524"/>
            <a:ext cx="1807685" cy="28083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2" t="40838" r="49035" b="12130"/>
          <a:stretch/>
        </p:blipFill>
        <p:spPr bwMode="auto">
          <a:xfrm rot="5400000">
            <a:off x="1156679" y="4338979"/>
            <a:ext cx="1273855" cy="174501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 descr="Marca de verificación verde y el icono de la cruz roja. símbolo de aprobado  y rechazado. | Vector Premi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4" t="18223" r="8179" b="13130"/>
          <a:stretch/>
        </p:blipFill>
        <p:spPr bwMode="auto">
          <a:xfrm>
            <a:off x="2671092" y="2729412"/>
            <a:ext cx="539926" cy="53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Marca de verificación verde y el icono de la cruz roja. símbolo de aprobado  y rechazado. | Vector Premi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4" t="18223" r="8179" b="13130"/>
          <a:stretch/>
        </p:blipFill>
        <p:spPr bwMode="auto">
          <a:xfrm>
            <a:off x="5312788" y="2685765"/>
            <a:ext cx="538935" cy="53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Marca de verificación verde y el icono de la cruz roja. símbolo de aprobado  y rechazado. | Vector Premi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4" t="18223" r="8179" b="13130"/>
          <a:stretch/>
        </p:blipFill>
        <p:spPr bwMode="auto">
          <a:xfrm>
            <a:off x="8060902" y="2729412"/>
            <a:ext cx="523340" cy="51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Marca de verificación verde y el icono de la cruz roja. símbolo de aprobado  y rechazado. | Vector Premi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4" t="18223" r="8179" b="13130"/>
          <a:stretch/>
        </p:blipFill>
        <p:spPr bwMode="auto">
          <a:xfrm>
            <a:off x="3658119" y="5289590"/>
            <a:ext cx="483400" cy="47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18576" r="29948" b="13365"/>
          <a:stretch/>
        </p:blipFill>
        <p:spPr bwMode="auto">
          <a:xfrm>
            <a:off x="3465339" y="1269296"/>
            <a:ext cx="1728331" cy="116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774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60F28-A87B-408A-9793-33D44534E504}" type="slidenum">
              <a:rPr lang="ca-ES" smtClean="0"/>
              <a:t>8</a:t>
            </a:fld>
            <a:endParaRPr lang="ca-ES"/>
          </a:p>
        </p:txBody>
      </p:sp>
      <p:pic>
        <p:nvPicPr>
          <p:cNvPr id="16" name="Picture 2" descr="Marca de verificación verde y el icono de la cruz roja. símbolo de aprobado  y rechazado. | Vector Premi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" t="13045" r="47930" b="8831"/>
          <a:stretch/>
        </p:blipFill>
        <p:spPr bwMode="auto">
          <a:xfrm>
            <a:off x="2915816" y="3899716"/>
            <a:ext cx="504056" cy="50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052941" y="2051894"/>
            <a:ext cx="1807685" cy="28083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2" t="40838" r="49035" b="12130"/>
          <a:stretch/>
        </p:blipFill>
        <p:spPr bwMode="auto">
          <a:xfrm rot="5400000">
            <a:off x="1351193" y="1852018"/>
            <a:ext cx="1273855" cy="174501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1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18576" r="29948" b="13365"/>
          <a:stretch/>
        </p:blipFill>
        <p:spPr bwMode="auto">
          <a:xfrm>
            <a:off x="1092617" y="3456050"/>
            <a:ext cx="1728331" cy="116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Marca de verificación verde y el icono de la cruz roja. símbolo de aprobado  y rechazado. | Vector Premi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" t="13045" r="47930" b="8831"/>
          <a:stretch/>
        </p:blipFill>
        <p:spPr bwMode="auto">
          <a:xfrm>
            <a:off x="6660232" y="3579712"/>
            <a:ext cx="504056" cy="50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4693715" y="783229"/>
            <a:ext cx="1807685" cy="28083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2" t="40838" r="49035" b="12130"/>
          <a:stretch/>
        </p:blipFill>
        <p:spPr bwMode="auto">
          <a:xfrm rot="5400000">
            <a:off x="4985096" y="576978"/>
            <a:ext cx="1273855" cy="174501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1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18576" r="29948" b="13365"/>
          <a:stretch/>
        </p:blipFill>
        <p:spPr bwMode="auto">
          <a:xfrm>
            <a:off x="4726520" y="3707531"/>
            <a:ext cx="1728331" cy="116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4695997" y="3591541"/>
            <a:ext cx="1807685" cy="28083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48859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60F28-A87B-408A-9793-33D44534E504}" type="slidenum">
              <a:rPr lang="ca-ES" smtClean="0"/>
              <a:t>9</a:t>
            </a:fld>
            <a:endParaRPr lang="ca-ES"/>
          </a:p>
        </p:txBody>
      </p:sp>
      <p:sp>
        <p:nvSpPr>
          <p:cNvPr id="6" name="Títol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203581" cy="1325563"/>
          </a:xfrm>
        </p:spPr>
        <p:txBody>
          <a:bodyPr>
            <a:normAutofit/>
          </a:bodyPr>
          <a:lstStyle/>
          <a:p>
            <a:pPr algn="l"/>
            <a:r>
              <a:rPr lang="ca-ES" sz="14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 les butlletes no compleixen els requisits esmentats a la </a:t>
            </a:r>
            <a:r>
              <a:rPr lang="ca-ES" sz="1400" dirty="0"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 action="ppaction://hlinksldjump"/>
              </a:rPr>
              <a:t>diapositiva 5</a:t>
            </a:r>
            <a:r>
              <a:rPr lang="ca-ES" sz="14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el Servei Català de Trànsit pot rebutjar la tramesa també a través d’un tràmit d’EACAT</a:t>
            </a:r>
            <a:endParaRPr lang="ca-ES" sz="1400" i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" name="Agrupa 8"/>
          <p:cNvGrpSpPr/>
          <p:nvPr/>
        </p:nvGrpSpPr>
        <p:grpSpPr>
          <a:xfrm>
            <a:off x="1115614" y="1556792"/>
            <a:ext cx="7055917" cy="4536504"/>
            <a:chOff x="1115616" y="1844824"/>
            <a:chExt cx="7055917" cy="4536504"/>
          </a:xfrm>
        </p:grpSpPr>
        <p:pic>
          <p:nvPicPr>
            <p:cNvPr id="10" name="Imatge 9"/>
            <p:cNvPicPr>
              <a:picLocks noChangeAspect="1"/>
            </p:cNvPicPr>
            <p:nvPr/>
          </p:nvPicPr>
          <p:blipFill rotWithShape="1">
            <a:blip r:embed="rId3"/>
            <a:srcRect l="-490" r="16911" b="4936"/>
            <a:stretch/>
          </p:blipFill>
          <p:spPr>
            <a:xfrm>
              <a:off x="1115616" y="1844824"/>
              <a:ext cx="7055917" cy="45365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Rectangle 10"/>
            <p:cNvSpPr/>
            <p:nvPr/>
          </p:nvSpPr>
          <p:spPr>
            <a:xfrm>
              <a:off x="4355976" y="5284857"/>
              <a:ext cx="144016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20172456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1985</TotalTime>
  <Words>582</Words>
  <Application>Microsoft Office PowerPoint</Application>
  <PresentationFormat>Presentació en pantalla (4:3)</PresentationFormat>
  <Paragraphs>57</Paragraphs>
  <Slides>11</Slides>
  <Notes>0</Notes>
  <HiddenSlides>0</HiddenSlides>
  <MMClips>0</MMClips>
  <ScaleCrop>false</ScaleCrop>
  <HeadingPairs>
    <vt:vector size="8" baseType="variant">
      <vt:variant>
        <vt:lpstr>Tipus de lletra utilitzats</vt:lpstr>
      </vt:variant>
      <vt:variant>
        <vt:i4>2</vt:i4>
      </vt:variant>
      <vt:variant>
        <vt:lpstr>Tema</vt:lpstr>
      </vt:variant>
      <vt:variant>
        <vt:i4>1</vt:i4>
      </vt:variant>
      <vt:variant>
        <vt:lpstr>Servidors OLE incrustats</vt:lpstr>
      </vt:variant>
      <vt:variant>
        <vt:i4>1</vt:i4>
      </vt:variant>
      <vt:variant>
        <vt:lpstr>Títols de les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Tema de l'Office</vt:lpstr>
      <vt:lpstr>Acrobat Document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Si les butlletes no compleixen els requisits esmentats a la diapositiva 5 el Servei Català de Trànsit pot rebutjar la tramesa també a través d’un tràmit d’EACAT</vt:lpstr>
      <vt:lpstr>L’ajuntament rebrà un formulari de rebuig en el qual s’indicarà el número de registre de la remesa rebutjada</vt:lpstr>
      <vt:lpstr>Amb aquest formulari, del qual es guardarà el justificant corresponent, quedarà comunicat formalment a l’ajuntament que les butlletes de la remesa rebutjada no es tramitaran perquè no compleixen els requisits establerts </vt:lpstr>
    </vt:vector>
  </TitlesOfParts>
  <Company>Generalitat de Catalunya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Servei Catala de Transit</dc:creator>
  <cp:lastModifiedBy>Andiñach Pelayo, Gisela</cp:lastModifiedBy>
  <cp:revision>125</cp:revision>
  <cp:lastPrinted>2016-03-09T07:54:22Z</cp:lastPrinted>
  <dcterms:created xsi:type="dcterms:W3CDTF">2016-01-20T11:49:14Z</dcterms:created>
  <dcterms:modified xsi:type="dcterms:W3CDTF">2021-04-08T09:13:29Z</dcterms:modified>
</cp:coreProperties>
</file>