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71" r:id="rId2"/>
    <p:sldId id="449" r:id="rId3"/>
    <p:sldId id="412" r:id="rId4"/>
    <p:sldId id="418" r:id="rId5"/>
    <p:sldId id="384" r:id="rId6"/>
    <p:sldId id="419" r:id="rId7"/>
    <p:sldId id="420" r:id="rId8"/>
    <p:sldId id="425" r:id="rId9"/>
    <p:sldId id="450" r:id="rId10"/>
    <p:sldId id="385" r:id="rId11"/>
    <p:sldId id="338" r:id="rId12"/>
    <p:sldId id="378" r:id="rId13"/>
    <p:sldId id="406" r:id="rId14"/>
    <p:sldId id="411" r:id="rId15"/>
    <p:sldId id="427" r:id="rId16"/>
    <p:sldId id="428" r:id="rId17"/>
    <p:sldId id="391" r:id="rId18"/>
    <p:sldId id="405" r:id="rId19"/>
    <p:sldId id="466" r:id="rId20"/>
    <p:sldId id="465" r:id="rId21"/>
    <p:sldId id="447" r:id="rId22"/>
    <p:sldId id="439" r:id="rId23"/>
    <p:sldId id="451" r:id="rId24"/>
    <p:sldId id="458" r:id="rId25"/>
    <p:sldId id="452" r:id="rId26"/>
    <p:sldId id="453" r:id="rId27"/>
    <p:sldId id="454" r:id="rId28"/>
    <p:sldId id="455" r:id="rId29"/>
    <p:sldId id="456" r:id="rId30"/>
    <p:sldId id="457" r:id="rId31"/>
    <p:sldId id="459" r:id="rId32"/>
    <p:sldId id="394" r:id="rId33"/>
    <p:sldId id="461" r:id="rId34"/>
    <p:sldId id="460" r:id="rId35"/>
    <p:sldId id="376" r:id="rId36"/>
    <p:sldId id="278" r:id="rId37"/>
  </p:sldIdLst>
  <p:sldSz cx="9144000" cy="6858000" type="screen4x3"/>
  <p:notesSz cx="6794500" cy="9906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8F32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 mitjà 2 - èmfasi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48" autoAdjust="0"/>
    <p:restoredTop sz="86353" autoAdjust="0"/>
  </p:normalViewPr>
  <p:slideViewPr>
    <p:cSldViewPr>
      <p:cViewPr>
        <p:scale>
          <a:sx n="100" d="100"/>
          <a:sy n="100" d="100"/>
        </p:scale>
        <p:origin x="-894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86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6" d="100"/>
        <a:sy n="9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880" y="-120"/>
      </p:cViewPr>
      <p:guideLst>
        <p:guide orient="horz" pos="3120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5299"/>
          </a:xfrm>
          <a:prstGeom prst="rect">
            <a:avLst/>
          </a:prstGeom>
        </p:spPr>
        <p:txBody>
          <a:bodyPr vert="horz" lIns="91291" tIns="45646" rIns="91291" bIns="4564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8646" y="1"/>
            <a:ext cx="2944283" cy="495299"/>
          </a:xfrm>
          <a:prstGeom prst="rect">
            <a:avLst/>
          </a:prstGeom>
        </p:spPr>
        <p:txBody>
          <a:bodyPr vert="horz" lIns="91291" tIns="45646" rIns="91291" bIns="45646" rtlCol="0"/>
          <a:lstStyle>
            <a:lvl1pPr algn="r">
              <a:defRPr sz="1200"/>
            </a:lvl1pPr>
          </a:lstStyle>
          <a:p>
            <a:fld id="{DB681C47-FC75-B943-9DAF-19A922836516}" type="datetimeFigureOut">
              <a:rPr lang="es-ES" smtClean="0"/>
              <a:pPr/>
              <a:t>22/02/2016</a:t>
            </a:fld>
            <a:endParaRPr lang="en-GB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9408982"/>
            <a:ext cx="2944283" cy="495299"/>
          </a:xfrm>
          <a:prstGeom prst="rect">
            <a:avLst/>
          </a:prstGeom>
        </p:spPr>
        <p:txBody>
          <a:bodyPr vert="horz" lIns="91291" tIns="45646" rIns="91291" bIns="4564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8646" y="9408982"/>
            <a:ext cx="2944283" cy="495299"/>
          </a:xfrm>
          <a:prstGeom prst="rect">
            <a:avLst/>
          </a:prstGeom>
        </p:spPr>
        <p:txBody>
          <a:bodyPr vert="horz" lIns="91291" tIns="45646" rIns="91291" bIns="45646" rtlCol="0" anchor="b"/>
          <a:lstStyle>
            <a:lvl1pPr algn="r">
              <a:defRPr sz="1200"/>
            </a:lvl1pPr>
          </a:lstStyle>
          <a:p>
            <a:fld id="{4BCED58B-C4C5-AA44-8C06-C2D0CD5E10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37139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5299"/>
          </a:xfrm>
          <a:prstGeom prst="rect">
            <a:avLst/>
          </a:prstGeom>
        </p:spPr>
        <p:txBody>
          <a:bodyPr vert="horz" lIns="91291" tIns="45646" rIns="91291" bIns="4564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8646" y="1"/>
            <a:ext cx="2944283" cy="495299"/>
          </a:xfrm>
          <a:prstGeom prst="rect">
            <a:avLst/>
          </a:prstGeom>
        </p:spPr>
        <p:txBody>
          <a:bodyPr vert="horz" lIns="91291" tIns="45646" rIns="91291" bIns="45646" rtlCol="0"/>
          <a:lstStyle>
            <a:lvl1pPr algn="r">
              <a:defRPr sz="1200"/>
            </a:lvl1pPr>
          </a:lstStyle>
          <a:p>
            <a:fld id="{7FE12883-C5CB-A441-A222-1CEF35BAAA3E}" type="datetimeFigureOut">
              <a:rPr lang="es-ES" smtClean="0"/>
              <a:pPr/>
              <a:t>22/02/2016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1363"/>
            <a:ext cx="4953000" cy="3716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1" tIns="45646" rIns="91291" bIns="45646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1" y="4705351"/>
            <a:ext cx="5435600" cy="4457700"/>
          </a:xfrm>
          <a:prstGeom prst="rect">
            <a:avLst/>
          </a:prstGeom>
        </p:spPr>
        <p:txBody>
          <a:bodyPr vert="horz" lIns="91291" tIns="45646" rIns="91291" bIns="45646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408982"/>
            <a:ext cx="2944283" cy="495299"/>
          </a:xfrm>
          <a:prstGeom prst="rect">
            <a:avLst/>
          </a:prstGeom>
        </p:spPr>
        <p:txBody>
          <a:bodyPr vert="horz" lIns="91291" tIns="45646" rIns="91291" bIns="4564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8646" y="9408982"/>
            <a:ext cx="2944283" cy="495299"/>
          </a:xfrm>
          <a:prstGeom prst="rect">
            <a:avLst/>
          </a:prstGeom>
        </p:spPr>
        <p:txBody>
          <a:bodyPr vert="horz" lIns="91291" tIns="45646" rIns="91291" bIns="45646" rtlCol="0" anchor="b"/>
          <a:lstStyle>
            <a:lvl1pPr algn="r">
              <a:defRPr sz="1200"/>
            </a:lvl1pPr>
          </a:lstStyle>
          <a:p>
            <a:fld id="{28BFB6A7-8CE4-6F4F-A568-E9659DD529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50363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3C0F2B-7C26-4AAC-8444-687EDEC1A6DD}" type="slidenum">
              <a:rPr lang="ca-ES" smtClean="0"/>
              <a:pPr/>
              <a:t>1</a:t>
            </a:fld>
            <a:endParaRPr lang="ca-E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1363"/>
            <a:ext cx="4954588" cy="3717925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40" y="4702969"/>
            <a:ext cx="5436235" cy="4460885"/>
          </a:xfrm>
          <a:noFill/>
          <a:ln/>
        </p:spPr>
        <p:txBody>
          <a:bodyPr/>
          <a:lstStyle/>
          <a:p>
            <a:pPr eaLnBrk="1" hangingPunct="1"/>
            <a:endParaRPr lang="ca-E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7375CD-A5FA-4D1E-B94D-A423D629D27B}" type="slidenum">
              <a:rPr lang="ca-ES" smtClean="0"/>
              <a:pPr/>
              <a:t>2</a:t>
            </a:fld>
            <a:endParaRPr lang="ca-E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1363"/>
            <a:ext cx="4959350" cy="3719512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34" y="4702967"/>
            <a:ext cx="4979248" cy="4459292"/>
          </a:xfrm>
          <a:noFill/>
          <a:ln/>
        </p:spPr>
        <p:txBody>
          <a:bodyPr/>
          <a:lstStyle/>
          <a:p>
            <a:pPr eaLnBrk="1" hangingPunct="1"/>
            <a:endParaRPr lang="ca-ES" dirty="0" smtClean="0"/>
          </a:p>
        </p:txBody>
      </p:sp>
    </p:spTree>
    <p:extLst>
      <p:ext uri="{BB962C8B-B14F-4D97-AF65-F5344CB8AC3E}">
        <p14:creationId xmlns="" xmlns:p14="http://schemas.microsoft.com/office/powerpoint/2010/main" val="2512062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7375CD-A5FA-4D1E-B94D-A423D629D27B}" type="slidenum">
              <a:rPr lang="ca-ES" smtClean="0"/>
              <a:pPr/>
              <a:t>9</a:t>
            </a:fld>
            <a:endParaRPr lang="ca-E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1363"/>
            <a:ext cx="4959350" cy="3719512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34" y="4702967"/>
            <a:ext cx="4979248" cy="4459292"/>
          </a:xfrm>
          <a:noFill/>
          <a:ln/>
        </p:spPr>
        <p:txBody>
          <a:bodyPr/>
          <a:lstStyle/>
          <a:p>
            <a:pPr eaLnBrk="1" hangingPunct="1"/>
            <a:endParaRPr lang="ca-ES" dirty="0" smtClean="0"/>
          </a:p>
        </p:txBody>
      </p:sp>
    </p:spTree>
    <p:extLst>
      <p:ext uri="{BB962C8B-B14F-4D97-AF65-F5344CB8AC3E}">
        <p14:creationId xmlns="" xmlns:p14="http://schemas.microsoft.com/office/powerpoint/2010/main" val="2512062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FB6A7-8CE4-6F4F-A568-E9659DD52964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84721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7375CD-A5FA-4D1E-B94D-A423D629D27B}" type="slidenum">
              <a:rPr lang="ca-ES" smtClean="0"/>
              <a:pPr/>
              <a:t>23</a:t>
            </a:fld>
            <a:endParaRPr lang="ca-E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1363"/>
            <a:ext cx="4959350" cy="3719512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34" y="4702967"/>
            <a:ext cx="4979248" cy="4459292"/>
          </a:xfrm>
          <a:noFill/>
          <a:ln/>
        </p:spPr>
        <p:txBody>
          <a:bodyPr/>
          <a:lstStyle/>
          <a:p>
            <a:pPr eaLnBrk="1" hangingPunct="1"/>
            <a:endParaRPr lang="ca-ES" dirty="0" smtClean="0"/>
          </a:p>
        </p:txBody>
      </p:sp>
    </p:spTree>
    <p:extLst>
      <p:ext uri="{BB962C8B-B14F-4D97-AF65-F5344CB8AC3E}">
        <p14:creationId xmlns="" xmlns:p14="http://schemas.microsoft.com/office/powerpoint/2010/main" val="2512062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7375CD-A5FA-4D1E-B94D-A423D629D27B}" type="slidenum">
              <a:rPr lang="ca-ES" smtClean="0"/>
              <a:pPr/>
              <a:t>31</a:t>
            </a:fld>
            <a:endParaRPr lang="ca-E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1363"/>
            <a:ext cx="4959350" cy="3719512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34" y="4702967"/>
            <a:ext cx="4979248" cy="4459292"/>
          </a:xfrm>
          <a:noFill/>
          <a:ln/>
        </p:spPr>
        <p:txBody>
          <a:bodyPr/>
          <a:lstStyle/>
          <a:p>
            <a:pPr eaLnBrk="1" hangingPunct="1"/>
            <a:endParaRPr lang="ca-ES" dirty="0" smtClean="0"/>
          </a:p>
        </p:txBody>
      </p:sp>
    </p:spTree>
    <p:extLst>
      <p:ext uri="{BB962C8B-B14F-4D97-AF65-F5344CB8AC3E}">
        <p14:creationId xmlns="" xmlns:p14="http://schemas.microsoft.com/office/powerpoint/2010/main" val="2512062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47895" y="9410147"/>
            <a:ext cx="2945024" cy="49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77" tIns="47489" rIns="94977" bIns="47489" anchor="b"/>
          <a:lstStyle/>
          <a:p>
            <a:pPr algn="r" defTabSz="950888"/>
            <a:fld id="{4EC757E6-85AD-4C53-8F2A-A3003A2AD0DC}" type="slidenum">
              <a:rPr lang="es-ES" sz="1300"/>
              <a:pPr algn="r" defTabSz="950888"/>
              <a:t>36</a:t>
            </a:fld>
            <a:endParaRPr lang="es-ES" sz="1300" dirty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1363"/>
            <a:ext cx="4953000" cy="3716337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4977" tIns="47489" rIns="94977" bIns="47489"/>
          <a:lstStyle/>
          <a:p>
            <a:endParaRPr lang="ca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827E-B989-4C26-9F13-82DE8BD61DAB}" type="datetimeFigureOut">
              <a:rPr lang="ca-ES" smtClean="0"/>
              <a:pPr/>
              <a:t>22/02/2016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3EB3-7E65-4789-8981-737D90EE0356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863291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827E-B989-4C26-9F13-82DE8BD61DAB}" type="datetimeFigureOut">
              <a:rPr lang="ca-ES" smtClean="0"/>
              <a:pPr/>
              <a:t>22/02/2016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3EB3-7E65-4789-8981-737D90EE0356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1590838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827E-B989-4C26-9F13-82DE8BD61DAB}" type="datetimeFigureOut">
              <a:rPr lang="ca-ES" smtClean="0"/>
              <a:pPr/>
              <a:t>22/02/2016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3EB3-7E65-4789-8981-737D90EE0356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179961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432048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rgbClr val="C00000"/>
                </a:solidFill>
              </a:defRPr>
            </a:lvl1pPr>
          </a:lstStyle>
          <a:p>
            <a:r>
              <a:rPr lang="ca-ES" dirty="0" smtClean="0"/>
              <a:t>Feu clic aquí per editar l'estil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ca-ES" dirty="0" smtClean="0"/>
              <a:t>Feu clic aquí per editar estils</a:t>
            </a:r>
          </a:p>
          <a:p>
            <a:pPr lvl="1"/>
            <a:r>
              <a:rPr lang="ca-ES" dirty="0" smtClean="0"/>
              <a:t>Segon nivell</a:t>
            </a:r>
          </a:p>
          <a:p>
            <a:pPr lvl="2"/>
            <a:r>
              <a:rPr lang="ca-ES" dirty="0" smtClean="0"/>
              <a:t>Tercer nivell</a:t>
            </a:r>
          </a:p>
          <a:p>
            <a:pPr lvl="3"/>
            <a:r>
              <a:rPr lang="ca-ES" dirty="0" smtClean="0"/>
              <a:t>Quart nivell</a:t>
            </a:r>
          </a:p>
          <a:p>
            <a:pPr lvl="4"/>
            <a:r>
              <a:rPr lang="ca-ES" dirty="0" smtClean="0"/>
              <a:t>Cinquè nivell</a:t>
            </a:r>
            <a:endParaRPr lang="ca-ES" dirty="0"/>
          </a:p>
        </p:txBody>
      </p:sp>
    </p:spTree>
    <p:extLst>
      <p:ext uri="{BB962C8B-B14F-4D97-AF65-F5344CB8AC3E}">
        <p14:creationId xmlns="" xmlns:p14="http://schemas.microsoft.com/office/powerpoint/2010/main" val="1067040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827E-B989-4C26-9F13-82DE8BD61DAB}" type="datetimeFigureOut">
              <a:rPr lang="ca-ES" smtClean="0"/>
              <a:pPr/>
              <a:t>22/02/2016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3EB3-7E65-4789-8981-737D90EE0356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426030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ca-ES" sz="3200" b="1">
                <a:solidFill>
                  <a:srgbClr val="C00000"/>
                </a:solidFill>
              </a:defRPr>
            </a:lvl1pPr>
          </a:lstStyle>
          <a:p>
            <a:pPr lvl="0" algn="l"/>
            <a:r>
              <a:rPr lang="ca-ES" dirty="0" smtClean="0"/>
              <a:t>Feu clic aquí per editar l'estil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688632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dirty="0" smtClean="0"/>
              <a:t>Feu clic aquí per editar estils</a:t>
            </a:r>
          </a:p>
          <a:p>
            <a:pPr lvl="1"/>
            <a:r>
              <a:rPr lang="ca-ES" dirty="0" smtClean="0"/>
              <a:t>Segon nivell</a:t>
            </a:r>
          </a:p>
          <a:p>
            <a:pPr lvl="2"/>
            <a:r>
              <a:rPr lang="ca-ES" dirty="0" smtClean="0"/>
              <a:t>Tercer nivell</a:t>
            </a:r>
          </a:p>
          <a:p>
            <a:pPr lvl="3"/>
            <a:r>
              <a:rPr lang="ca-ES" dirty="0" smtClean="0"/>
              <a:t>Quart nivell</a:t>
            </a:r>
          </a:p>
          <a:p>
            <a:pPr lvl="4"/>
            <a:r>
              <a:rPr lang="ca-ES" dirty="0" smtClean="0"/>
              <a:t>Cinquè nivell</a:t>
            </a:r>
            <a:endParaRPr lang="ca-ES" dirty="0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5688632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dirty="0" smtClean="0"/>
              <a:t>Feu clic aquí per editar estils</a:t>
            </a:r>
          </a:p>
          <a:p>
            <a:pPr lvl="1"/>
            <a:r>
              <a:rPr lang="ca-ES" dirty="0" smtClean="0"/>
              <a:t>Segon nivell</a:t>
            </a:r>
          </a:p>
          <a:p>
            <a:pPr lvl="2"/>
            <a:r>
              <a:rPr lang="ca-ES" dirty="0" smtClean="0"/>
              <a:t>Tercer nivell</a:t>
            </a:r>
          </a:p>
          <a:p>
            <a:pPr lvl="3"/>
            <a:r>
              <a:rPr lang="ca-ES" dirty="0" smtClean="0"/>
              <a:t>Quart nivell</a:t>
            </a:r>
          </a:p>
          <a:p>
            <a:pPr lvl="4"/>
            <a:r>
              <a:rPr lang="ca-ES" dirty="0" smtClean="0"/>
              <a:t>Cinquè nivell</a:t>
            </a:r>
            <a:endParaRPr lang="ca-ES" dirty="0"/>
          </a:p>
        </p:txBody>
      </p:sp>
    </p:spTree>
    <p:extLst>
      <p:ext uri="{BB962C8B-B14F-4D97-AF65-F5344CB8AC3E}">
        <p14:creationId xmlns="" xmlns:p14="http://schemas.microsoft.com/office/powerpoint/2010/main" val="1392143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827E-B989-4C26-9F13-82DE8BD61DAB}" type="datetimeFigureOut">
              <a:rPr lang="ca-ES" smtClean="0"/>
              <a:pPr/>
              <a:t>22/02/2016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3EB3-7E65-4789-8981-737D90EE0356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3239304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ca-ES" sz="3200" b="1">
                <a:solidFill>
                  <a:srgbClr val="C00000"/>
                </a:solidFill>
              </a:defRPr>
            </a:lvl1pPr>
          </a:lstStyle>
          <a:p>
            <a:pPr lvl="0" algn="l"/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827E-B989-4C26-9F13-82DE8BD61DAB}" type="datetimeFigureOut">
              <a:rPr lang="ca-ES" smtClean="0"/>
              <a:pPr/>
              <a:t>22/02/2016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3EB3-7E65-4789-8981-737D90EE0356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1189527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827E-B989-4C26-9F13-82DE8BD61DAB}" type="datetimeFigureOut">
              <a:rPr lang="ca-ES" smtClean="0"/>
              <a:pPr/>
              <a:t>22/02/2016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3EB3-7E65-4789-8981-737D90EE0356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1745686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827E-B989-4C26-9F13-82DE8BD61DAB}" type="datetimeFigureOut">
              <a:rPr lang="ca-ES" smtClean="0"/>
              <a:pPr/>
              <a:t>22/02/2016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3EB3-7E65-4789-8981-737D90EE0356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599993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827E-B989-4C26-9F13-82DE8BD61DAB}" type="datetimeFigureOut">
              <a:rPr lang="ca-ES" smtClean="0"/>
              <a:pPr/>
              <a:t>22/02/2016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3EB3-7E65-4789-8981-737D90EE0356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3044560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B827E-B989-4C26-9F13-82DE8BD61DAB}" type="datetimeFigureOut">
              <a:rPr lang="ca-ES" smtClean="0"/>
              <a:pPr/>
              <a:t>22/02/2016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467544" y="6381328"/>
            <a:ext cx="202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#</a:t>
            </a:r>
            <a:r>
              <a:rPr lang="es-ES" b="1" dirty="0" err="1" smtClean="0">
                <a:solidFill>
                  <a:srgbClr val="FF0000"/>
                </a:solidFill>
              </a:rPr>
              <a:t>TransparenciaCAT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223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aoc.cat/blogs/2015/06/la-generalitat-les-diputacions-el-consorci-aoc-les-entitats-municipalistes-signen-un-conveni-per-impulsar-el-compliment-de-la-llei-de-transparencia-dels-ens-locals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tamaps.cat/geocatweb/visor.html?businessid=e0ec9536556c856d9cf1e091919d812c&amp;id=22128557&amp;title=Servei-de-Transparncia-Consorci-AO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2930" name="Text Box 2"/>
          <p:cNvSpPr txBox="1">
            <a:spLocks noChangeArrowheads="1"/>
          </p:cNvSpPr>
          <p:nvPr/>
        </p:nvSpPr>
        <p:spPr bwMode="auto">
          <a:xfrm>
            <a:off x="3132138" y="2564904"/>
            <a:ext cx="3671887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3200" b="1" i="0" dirty="0" smtClean="0">
                <a:solidFill>
                  <a:srgbClr val="FF0000"/>
                </a:solidFill>
              </a:rPr>
              <a:t>Transparència per als Ens Locals</a:t>
            </a:r>
          </a:p>
          <a:p>
            <a:endParaRPr lang="es-ES" sz="3200" b="1" dirty="0" smtClean="0">
              <a:solidFill>
                <a:srgbClr val="FF0000"/>
              </a:solidFill>
            </a:endParaRPr>
          </a:p>
          <a:p>
            <a:r>
              <a:rPr lang="es-E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Consorci AOC</a:t>
            </a:r>
          </a:p>
          <a:p>
            <a:r>
              <a:rPr lang="es-ES" sz="2400" b="1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22 </a:t>
            </a:r>
            <a:r>
              <a:rPr lang="es-ES" sz="2400" b="1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es-E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febr</a:t>
            </a:r>
            <a:r>
              <a:rPr lang="es-ES" sz="2400" b="1" i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er</a:t>
            </a:r>
            <a:r>
              <a:rPr lang="es-ES" sz="2400" b="1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2400" b="1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2016</a:t>
            </a:r>
            <a:endParaRPr lang="ca-ES" sz="2400" b="1" i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ca-ES" sz="2800" i="0" dirty="0" smtClean="0">
              <a:solidFill>
                <a:srgbClr val="FF0000"/>
              </a:solidFill>
            </a:endParaRPr>
          </a:p>
          <a:p>
            <a:r>
              <a:rPr lang="ca-ES" i="0" dirty="0" smtClean="0">
                <a:solidFill>
                  <a:srgbClr val="FF0000"/>
                </a:solidFill>
              </a:rPr>
              <a:t/>
            </a:r>
            <a:br>
              <a:rPr lang="ca-ES" i="0" dirty="0" smtClean="0">
                <a:solidFill>
                  <a:srgbClr val="FF0000"/>
                </a:solidFill>
              </a:rPr>
            </a:br>
            <a:endParaRPr lang="ca-ES" i="0" dirty="0" smtClean="0">
              <a:solidFill>
                <a:srgbClr val="FF000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59113" y="2855913"/>
            <a:ext cx="0" cy="825500"/>
            <a:chOff x="1927" y="1799"/>
            <a:chExt cx="0" cy="520"/>
          </a:xfrm>
        </p:grpSpPr>
        <p:sp>
          <p:nvSpPr>
            <p:cNvPr id="1040" name="Line 4"/>
            <p:cNvSpPr>
              <a:spLocks noChangeShapeType="1"/>
            </p:cNvSpPr>
            <p:nvPr/>
          </p:nvSpPr>
          <p:spPr bwMode="auto">
            <a:xfrm>
              <a:off x="1927" y="1799"/>
              <a:ext cx="0" cy="306"/>
            </a:xfrm>
            <a:prstGeom prst="line">
              <a:avLst/>
            </a:prstGeom>
            <a:noFill/>
            <a:ln w="19050">
              <a:solidFill>
                <a:srgbClr val="FD7914"/>
              </a:solidFill>
              <a:round/>
              <a:headEnd/>
              <a:tailEnd/>
            </a:ln>
          </p:spPr>
          <p:txBody>
            <a:bodyPr/>
            <a:lstStyle/>
            <a:p>
              <a:endParaRPr lang="ca-ES"/>
            </a:p>
          </p:txBody>
        </p:sp>
        <p:sp>
          <p:nvSpPr>
            <p:cNvPr id="1041" name="Line 5"/>
            <p:cNvSpPr>
              <a:spLocks noChangeShapeType="1"/>
            </p:cNvSpPr>
            <p:nvPr/>
          </p:nvSpPr>
          <p:spPr bwMode="auto">
            <a:xfrm>
              <a:off x="1927" y="2160"/>
              <a:ext cx="0" cy="159"/>
            </a:xfrm>
            <a:prstGeom prst="line">
              <a:avLst/>
            </a:prstGeom>
            <a:noFill/>
            <a:ln w="19050">
              <a:solidFill>
                <a:srgbClr val="FD7914"/>
              </a:solidFill>
              <a:round/>
              <a:headEnd/>
              <a:tailEnd/>
            </a:ln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172934" name="Oval 6"/>
          <p:cNvSpPr>
            <a:spLocks noChangeArrowheads="1"/>
          </p:cNvSpPr>
          <p:nvPr/>
        </p:nvSpPr>
        <p:spPr bwMode="auto">
          <a:xfrm>
            <a:off x="6824663" y="2863850"/>
            <a:ext cx="485775" cy="485775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2172935" name="Oval 7"/>
          <p:cNvSpPr>
            <a:spLocks noChangeArrowheads="1"/>
          </p:cNvSpPr>
          <p:nvPr/>
        </p:nvSpPr>
        <p:spPr bwMode="auto">
          <a:xfrm>
            <a:off x="7399338" y="2863850"/>
            <a:ext cx="485775" cy="485775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059113" y="2855913"/>
            <a:ext cx="1587" cy="825500"/>
            <a:chOff x="4253" y="1799"/>
            <a:chExt cx="0" cy="520"/>
          </a:xfrm>
        </p:grpSpPr>
        <p:sp>
          <p:nvSpPr>
            <p:cNvPr id="1038" name="Line 9"/>
            <p:cNvSpPr>
              <a:spLocks noChangeShapeType="1"/>
            </p:cNvSpPr>
            <p:nvPr/>
          </p:nvSpPr>
          <p:spPr bwMode="auto">
            <a:xfrm>
              <a:off x="4253" y="1799"/>
              <a:ext cx="0" cy="30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ca-ES"/>
            </a:p>
          </p:txBody>
        </p:sp>
        <p:sp>
          <p:nvSpPr>
            <p:cNvPr id="1039" name="Line 10"/>
            <p:cNvSpPr>
              <a:spLocks noChangeShapeType="1"/>
            </p:cNvSpPr>
            <p:nvPr/>
          </p:nvSpPr>
          <p:spPr bwMode="auto">
            <a:xfrm>
              <a:off x="4253" y="2160"/>
              <a:ext cx="0" cy="159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732588" y="2855913"/>
            <a:ext cx="1587" cy="825500"/>
            <a:chOff x="5193" y="1799"/>
            <a:chExt cx="0" cy="520"/>
          </a:xfrm>
        </p:grpSpPr>
        <p:sp>
          <p:nvSpPr>
            <p:cNvPr id="1036" name="Line 12"/>
            <p:cNvSpPr>
              <a:spLocks noChangeShapeType="1"/>
            </p:cNvSpPr>
            <p:nvPr/>
          </p:nvSpPr>
          <p:spPr bwMode="auto">
            <a:xfrm>
              <a:off x="5193" y="1799"/>
              <a:ext cx="0" cy="306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ca-ES"/>
            </a:p>
          </p:txBody>
        </p:sp>
        <p:sp>
          <p:nvSpPr>
            <p:cNvPr id="1037" name="Line 13"/>
            <p:cNvSpPr>
              <a:spLocks noChangeShapeType="1"/>
            </p:cNvSpPr>
            <p:nvPr/>
          </p:nvSpPr>
          <p:spPr bwMode="auto">
            <a:xfrm>
              <a:off x="5193" y="2160"/>
              <a:ext cx="0" cy="159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172942" name="Oval 14"/>
          <p:cNvSpPr>
            <a:spLocks noChangeArrowheads="1"/>
          </p:cNvSpPr>
          <p:nvPr/>
        </p:nvSpPr>
        <p:spPr bwMode="auto">
          <a:xfrm>
            <a:off x="8316913" y="2863850"/>
            <a:ext cx="485775" cy="485775"/>
          </a:xfrm>
          <a:prstGeom prst="ellipse">
            <a:avLst/>
          </a:prstGeom>
          <a:noFill/>
          <a:ln w="19050">
            <a:solidFill>
              <a:srgbClr val="FD7914"/>
            </a:solidFill>
            <a:round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graphicFrame>
        <p:nvGraphicFramePr>
          <p:cNvPr id="1026" name="Object 16"/>
          <p:cNvGraphicFramePr>
            <a:graphicFrameLocks noChangeAspect="1"/>
          </p:cNvGraphicFramePr>
          <p:nvPr/>
        </p:nvGraphicFramePr>
        <p:xfrm>
          <a:off x="452926" y="1988840"/>
          <a:ext cx="2463311" cy="1374204"/>
        </p:xfrm>
        <a:graphic>
          <a:graphicData uri="http://schemas.openxmlformats.org/presentationml/2006/ole">
            <p:oleObj spid="_x0000_s2170" name="Fotografía de Photo Editor" r:id="rId4" imgW="3315163" imgH="1743318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0955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5 0.00232 L 0.40382 -1.58675E-6 " pathEditMode="fixed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" y="-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400"/>
                                        <p:tgtEl>
                                          <p:spTgt spid="217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0.16319 -3.7037E-7 " pathEditMode="fixed" rAng="0" ptsTypes="AA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72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72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72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72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72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72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72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72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72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2930" grpId="0"/>
      <p:bldP spid="2172934" grpId="0" animBg="1"/>
      <p:bldP spid="2172935" grpId="0" animBg="1"/>
      <p:bldP spid="217294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06090"/>
          </a:xfrm>
        </p:spPr>
        <p:txBody>
          <a:bodyPr>
            <a:noAutofit/>
          </a:bodyPr>
          <a:lstStyle/>
          <a:p>
            <a:r>
              <a:rPr lang="ca-ES" dirty="0" smtClean="0"/>
              <a:t>Recursos del Consorci AOC</a:t>
            </a:r>
            <a:endParaRPr lang="ca-ES" dirty="0"/>
          </a:p>
        </p:txBody>
      </p:sp>
      <p:sp>
        <p:nvSpPr>
          <p:cNvPr id="4" name="Contenidor de contingut 3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Autofit/>
          </a:bodyPr>
          <a:lstStyle/>
          <a:p>
            <a:r>
              <a:rPr lang="ca-ES" sz="28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Portal de transparència </a:t>
            </a:r>
            <a:r>
              <a:rPr lang="ca-ES" sz="2800" b="0" dirty="0" smtClean="0"/>
              <a:t>per als ens locals</a:t>
            </a:r>
          </a:p>
          <a:p>
            <a:r>
              <a:rPr lang="ca-ES" sz="2800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Repositori</a:t>
            </a:r>
            <a:r>
              <a:rPr lang="ca-ES" sz="28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de dades obertes de Transparència</a:t>
            </a:r>
            <a:r>
              <a:rPr lang="ca-ES" sz="2800" b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ca-ES" sz="2800" b="0" dirty="0" smtClean="0"/>
              <a:t>dels ens locals de Catalunya</a:t>
            </a:r>
          </a:p>
          <a:p>
            <a:r>
              <a:rPr lang="ca-ES" sz="28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Formularis electrònics </a:t>
            </a:r>
            <a:r>
              <a:rPr lang="ca-ES" sz="2800" b="0" dirty="0" smtClean="0"/>
              <a:t>(via </a:t>
            </a:r>
            <a:r>
              <a:rPr lang="ca-ES" sz="2800" b="0" dirty="0" err="1" smtClean="0"/>
              <a:t>e-TRAM</a:t>
            </a:r>
            <a:r>
              <a:rPr lang="ca-ES" sz="2800" b="0" dirty="0" smtClean="0"/>
              <a:t>):</a:t>
            </a:r>
          </a:p>
          <a:p>
            <a:pPr lvl="1"/>
            <a:r>
              <a:rPr lang="ca-ES" sz="2800" dirty="0" smtClean="0"/>
              <a:t>Sol·licitud d'accés a la informació pública</a:t>
            </a:r>
            <a:r>
              <a:rPr lang="ca-ES" sz="2800" b="0" dirty="0" smtClean="0"/>
              <a:t> (art.27)</a:t>
            </a:r>
          </a:p>
          <a:p>
            <a:pPr lvl="1"/>
            <a:r>
              <a:rPr lang="ca-ES" sz="2800" dirty="0" smtClean="0"/>
              <a:t>Formulari de propostes i suggeriments (art.61)</a:t>
            </a:r>
            <a:endParaRPr lang="ca-ES" sz="2800" b="0" dirty="0" smtClean="0"/>
          </a:p>
          <a:p>
            <a:r>
              <a:rPr lang="ca-ES" sz="28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Tramesa genèrica</a:t>
            </a:r>
            <a:r>
              <a:rPr lang="ca-ES" sz="2800" b="0" dirty="0" smtClean="0"/>
              <a:t> (via EACAT) (art.30) sol·licitud d'informació o derivació de sol·licituds sobre temes de transparència entre ens.</a:t>
            </a:r>
          </a:p>
          <a:p>
            <a:r>
              <a:rPr lang="ca-ES" sz="28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Model de documents i exemples d’ús</a:t>
            </a:r>
          </a:p>
          <a:p>
            <a:r>
              <a:rPr lang="es-ES" sz="28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Portal de </a:t>
            </a:r>
            <a:r>
              <a:rPr lang="es-ES" sz="2800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suport</a:t>
            </a:r>
            <a:endParaRPr lang="ca-ES" sz="2800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620688"/>
            <a:ext cx="8496944" cy="792088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403903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ol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432048"/>
          </a:xfrm>
        </p:spPr>
        <p:txBody>
          <a:bodyPr/>
          <a:lstStyle/>
          <a:p>
            <a:r>
              <a:rPr lang="ca-ES" sz="2600" kern="0" noProof="0" dirty="0" smtClean="0"/>
              <a:t>Marc del projecte de Transparència per als ens locals</a:t>
            </a:r>
            <a:endParaRPr lang="ca-ES" sz="2600" kern="0" noProof="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34" y="1463920"/>
            <a:ext cx="7819406" cy="5133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429124" y="6286520"/>
            <a:ext cx="571504" cy="214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4429124" y="6223835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</a:rPr>
              <a:t>(CIDO)</a:t>
            </a:r>
            <a:endParaRPr lang="es-E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99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 3"/>
          <p:cNvGrpSpPr/>
          <p:nvPr/>
        </p:nvGrpSpPr>
        <p:grpSpPr>
          <a:xfrm>
            <a:off x="2627784" y="200422"/>
            <a:ext cx="6087414" cy="6468938"/>
            <a:chOff x="3707904" y="128414"/>
            <a:chExt cx="5112246" cy="543265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3489" r="1395" b="57549"/>
            <a:stretch/>
          </p:blipFill>
          <p:spPr bwMode="auto">
            <a:xfrm>
              <a:off x="3707904" y="128414"/>
              <a:ext cx="5112246" cy="3919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70154" r="1395" b="21166"/>
            <a:stretch/>
          </p:blipFill>
          <p:spPr bwMode="auto">
            <a:xfrm>
              <a:off x="3707904" y="3923891"/>
              <a:ext cx="5112246" cy="873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92407" r="1395" b="-1"/>
            <a:stretch/>
          </p:blipFill>
          <p:spPr bwMode="auto">
            <a:xfrm>
              <a:off x="3707904" y="4797152"/>
              <a:ext cx="5112246" cy="763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ítol 4"/>
          <p:cNvSpPr>
            <a:spLocks noGrp="1"/>
          </p:cNvSpPr>
          <p:nvPr>
            <p:ph type="title"/>
          </p:nvPr>
        </p:nvSpPr>
        <p:spPr>
          <a:xfrm>
            <a:off x="539552" y="1700808"/>
            <a:ext cx="2160240" cy="432048"/>
          </a:xfrm>
        </p:spPr>
        <p:txBody>
          <a:bodyPr/>
          <a:lstStyle/>
          <a:p>
            <a:pPr algn="l"/>
            <a:r>
              <a:rPr lang="ca-ES" sz="2600" kern="0" noProof="0" dirty="0" smtClean="0"/>
              <a:t>Portal de transparència per als ens locals</a:t>
            </a:r>
            <a:endParaRPr lang="ca-ES" sz="2600" kern="0" noProof="0" dirty="0"/>
          </a:p>
        </p:txBody>
      </p:sp>
    </p:spTree>
    <p:extLst>
      <p:ext uri="{BB962C8B-B14F-4D97-AF65-F5344CB8AC3E}">
        <p14:creationId xmlns="" xmlns:p14="http://schemas.microsoft.com/office/powerpoint/2010/main" val="44815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800" dirty="0" smtClean="0"/>
              <a:t>Definit l’inventari d’indicadors de transparència</a:t>
            </a:r>
            <a:br>
              <a:rPr lang="ca-ES" sz="2800" dirty="0" smtClean="0"/>
            </a:br>
            <a:r>
              <a:rPr lang="ca-E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Amb la col·laboració de les Diputacions de Girona i Tarragona</a:t>
            </a:r>
            <a:endParaRPr lang="ca-E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891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65" t="18797" r="14404" b="7599"/>
          <a:stretch>
            <a:fillRect/>
          </a:stretch>
        </p:blipFill>
        <p:spPr bwMode="auto">
          <a:xfrm>
            <a:off x="683568" y="1087269"/>
            <a:ext cx="7416824" cy="522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8815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800" noProof="0" dirty="0" smtClean="0"/>
              <a:t>Classificació dels ítems de Transparència</a:t>
            </a:r>
            <a:endParaRPr lang="ca-ES" sz="2800" noProof="0" dirty="0"/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2" cstate="print"/>
          <a:srcRect l="6650" t="15961" r="6982" b="7997"/>
          <a:stretch>
            <a:fillRect/>
          </a:stretch>
        </p:blipFill>
        <p:spPr bwMode="auto">
          <a:xfrm>
            <a:off x="323528" y="777841"/>
            <a:ext cx="8568952" cy="603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0920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500" noProof="0" dirty="0" smtClean="0"/>
              <a:t>Elaboració d’un model de quadre de classificació documental</a:t>
            </a:r>
            <a:endParaRPr lang="ca-ES" sz="2500" noProof="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/>
          <a:srcRect l="1" t="7770" r="-1940" b="3947"/>
          <a:stretch/>
        </p:blipFill>
        <p:spPr>
          <a:xfrm>
            <a:off x="755576" y="1124744"/>
            <a:ext cx="7795030" cy="5400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920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2" name="Picture 6"/>
          <p:cNvPicPr>
            <a:picLocks noChangeAspect="1" noChangeArrowheads="1"/>
          </p:cNvPicPr>
          <p:nvPr/>
        </p:nvPicPr>
        <p:blipFill>
          <a:blip r:embed="rId2" cstate="print"/>
          <a:srcRect l="75008" t="24972" b="53691"/>
          <a:stretch>
            <a:fillRect/>
          </a:stretch>
        </p:blipFill>
        <p:spPr bwMode="auto">
          <a:xfrm>
            <a:off x="4427985" y="3688677"/>
            <a:ext cx="4680520" cy="319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AutoShape 2" descr="data:image/png;base64,iVBORw0KGgoAAAANSUhEUgAAAlgAAAFzCAYAAADi5Xe0AAAgAElEQVR4Xu2dB3xUVfbHz/Qk9BJ6RwQEUXoRVOyCiig2QBQVe1nb37b2XVfXslbsveFaFhVBERW7KIqICFKk915SZ5L53/twYoBAJsmbN698n58skHnv3nO+52Xz+5x77rm+uLqECwIQgAAEIAABCEDANAI+BJZpLBkIAhCAAAQgAAEIGAQQWLwIEIAABCAAAQhAwGQCCCyTgTIcBCAAAQhAAAIQQGDxDkAAAhCAAAQgAAGTCSCwTAbKcBCAAAQgAAEIQACBxTsAAQhAAAIQgAAETCaAwDIZKMNBAAIQgAAEIAABBBbvAAQgAAEIQAACEDCZAALLZKAMBwEIQAACEIAABBBYvAMQgAAEIAABCEDAZAIILJOBMhwEIAABCEAAAhBAYPEOQAACEIAABCAAAZMJILBMBspwEIAABCAAAQhAAIHFOwABCEAAAhCAAARMJoDAMhkow0EAAhCAAAQgAAEEFu8ABCAAAQhAAAIQMJkAAstkoAwHAQhAAAIQgAAEEFi8AxCAAAQgAAEIQMBkAggsk4EyHAQgAAEIQAACEEBg8Q5AAAIQgAAEIAABkwkgsEwGynAQgAAEIAABCEAAgcU7AAEIQAACEIAABEwmgMAyGSjDQQACEIAABCAAAQQW7wAEIAABCEAAAhAwmQACy2SgDAcBCEAAAhCAAAQQWLwDEIAABCAAAQhAwGQCCCyTgTIcBCAAAQhAAAIQQGDxDkAAAhCAAAQgAAGTCSCwTAbKcBCAAAQgAAEIQACBxTsAAQhAAAIQgAAETCaAwDIZKMNBAAIQgAAEIAABBBbvAAQgAAEIQAACEDCZAALLZKAMBwEIQAACEIAABBBYvAMQgAAEIAABCEDAZAIILJOBMhwEIAABCEAAAhBAYPEOQAACEIAABCAAAZMJILBMBspwEIAABCAAAQhAAIHFO+BpAkuXLpVXXnlFRo4cKS1atPA0C5yHAAQgAAHzCCCwzGNpi5FeffVVmTlz5k621KhRQ/r16ycHH3ywhEIhW9hpFyOqKrD0888884zk5+eXuOTz+aR27dpy5JFHSrdu3cTv95fpblFRkXz11VeSlZUlPXr0EP1cZa/Vq1fL999/b8RYz80FAQhAAALpJYDASi9/02fXAmvjxo1y+umnSzgcFv1L/Ndff5UpU6ZI586d5eSTT5ZAIGD6vKkcUNs+b948OeeccyQjI8PUqcwSWIMHD5YOHToYthUUFMgPP/wg33zzjQwcOFAOP/zwMsVTNBqVl19+2XjmzDPPrJL4nT9/vjGWHqddu3aG4Hvuuedk3333lSOOOCJpZlu2bJHHHntMjj/+eNl///2Tfo4bIQABCEBgZwIILJe9EVpg6V+Su4qRCRMmGJmtSy65xHEZDicIrFNOOWUnQRKPx+Xtt9+WxYsXy4UXXijVq1e39E1DYFmKm8kgAAEI7EYAgeWyl2JPAmvy5MnGEpL+ZV+/fn3R2RMtXL799lsj21G3bl0ja7HffvsZ2RYtEHRW5L333pN169ZJMBg0lrEGDRokkUhEEktjpYVFWb/UN2zYIP/73/9kwYIFBul99tlHhg4dKvXq1TOEoM6WdOrUSbZu3Spz5syR4uJi49/Dhg2TwsJC4/PNmzeXROmoo44yMjI6M/f111/Ll19+aYyjl9l69+5tfLanZVDt04wZM0SLze3bt0utWrXkwAMPlJ9//tnI/CRqsJYtWybvvPOOrFy50sj2HXDAAQYbPceuV1kcEvdo5tOnTzdErb60L3q+2bNnG/zPO+88eeuttww7RowYYdxTnl8JxtnZ2bJ27Vrj69xzzzUYvPnmm8aY+u+JzJgeU2f99Pe1f2vWrDFiumjRImMuPc6QIUOMrJd+H7TNiUsvNWrbtX1cEIAABCBQMQIIrIrxsv3duwosLVh0FmXcuHHStGlTo5hbX/oXuxYHJ554oiF2pk2bZoit4cOHG0tds2bNMp7p06ePHHTQQaJrfMaPH28IJL3MuGLFCqP2aG8CSy9VPvvss9KoUSM5+uijDcE0adIkQwBccMEFhpjSokOLnQEDBhgCSYu6999/36gZO+aYYyQnJ0e++OIL+eOPP4xlT11PpgXeJ598YogrPa4WhfpzLZzat29viLOylkHnzp1rCI8uXboYS3da1GmxoQVcQoAsWbJEXnzxRenatavht/ZB31OzZk0566yzdhNvZQms0sybNWtmiCfto/ZVC6S+ffsaYqdly5by0ksvlQgsLQDL80sLM730t3z5cunevbshjHRMFi5cWCKwGjdubPik49emTRuDbbVq1SQ3N1eefPJJQ1Qde+yxhmjWDH/55RfD/zp16sj69esN/7VQ1Vz1c3uqIbP9DwMGQgACEEgjAQRWGuGnYuqyitz1L0j9y1ILD52F0aJA/xLVYqpt27aGGfoX9/PPP28ICS2gXnjhBUOkaFGRECtadOls1Pnnn2+IpfIEls6I6GzNmDFjSrI/Oiv09NNPG7Zo8aFFh64N0xkinTnTWRUtgnQWKpHV2XWJUGfFnnjiCUM46KLuxKUzUe+++66MHj16tx2BiXG13frzRJZLCyq9i1BnsJo3by6vv/664Zv+d8Lv3377zRCketlV21z6KqvIXX+ufdFCVbPUTBPZusMOO8wQrfpKZKMSGaxk/GrQoIEhsLQdCWZ6LB2bRAZLi7eysomagRasmZmZJf7vKhCpwUrFTyVjQgACXiSAwHJZ1HctctdZm4kTJxqCQWc6Er+MSy8hlUagMyJaFDz11FPGkuCeCqSTWSIsS+wl5jrhhBOMmiUtsHr16rXTPPo5fe1JYGmfdHZGCyWdBUpcOmujx0uMXdqvhODQ4uO4444r+ah0kXtCvOiM365XQmwmCtkTnyc4lC5y159pIVt6qbIs4bKrwErGLx2fsorXkxFY2q5Vq1YZmT69RBiLxUrc1O+HjgcCy2X/h4A7EIBA2gggsNKGPjUT77pEmPglrncUJpa4dKZH/5LV/9bZldKXXjbSmY6xY8dWSWDpnXM6M6R/iZ900km7OauX+fRuOzMFll7e0pktXVO06w64BActMnUdV2mBlOiDpQWWzsppEXbIIYfsZvOuoknfsLcarNIDVEVglfarKgJLZ8j0EqGucdNLpKUza4ldgwis1PxcMioEIOA9Aggsl8W8rCJ3vcSlv68zQnqpUNfr6CVCXX+l+zQlLl07pJe2tCgqa4lQt0r48MMP5YwzzjBEmP5lrcWMLtzWl67x0ct/+he4znxpEadbROglQl3nlbj0szojlPhlXtEM1t6W0vQS5tlnny2tW7feKbJ6Ts1AC609LRHqGjWd2dPLaHo5UC+l6UvXRumvsmqRzBRYyfil66sqm8HaNculfdNF8lqU6o0HZLBc9n8GuAMBCKSVAAIrrfjNn7wsgZWor9LCSQsHvXT12muvGQXliaUtvVPwgw8+MAqn+/fvv1uRu/7lr9sOaOGS2OGnxZQWZPqXs74++ugjo1+VbrCpBZbOvOilRr2LTT+jMyZa7Ondf7rYXmeEkslgffbZZ6K/dM2Yrj3ShdflFYMnU+Su7dOCsXSRe0J86qVHzUZn/vQGAP19vYy26446MwVWRYrcd+1vtat40nVkWojpmJ966qmG3TqGOh6tWrUy4qN3FH788cdGIX9iiVAX/uvspa5H05sM9E5Cp/VNM/+nihEhAAEIVJwAAqvizGz9xJ7aNCR20OmMk84Y6eU5vSX/xx9/NDJPWuwkisa1ANu1TYNe0uvZs6exvKb/ri+9k00XhWtxpp/RmSxdxJ7IYOl7ymoLoGuk9FKX/mWejMDSAkBn3HT9kN79ppe3Eu0Mpk6dauzQS7ZNgy661y0Y9tamQYspXbemd0rqS4sNvcyps0e7XmYKLD12eX7tqb9VWdkp3fdMi2ItgnUWUWfotP96I4DOHmrRpXdrfvfdd4aw1rHVcddMtfDSgvjiiy/ebRnZ1j8AGAcBCEDAJgQQWDYJBGZAAAIQgAAEIOAeAggs98QSTyAAAQhAAAIQsAkBBJZNAoEZEIAABCAAAQi4hwACyz2xxBMIQAACEIAABGxCAIFlk0BgBgQgAAEIQAAC7iGAwHJPLPEEAhCAAAQgAAGbEEBg2SQQmAEBCEAAAhCAgHsIILDcE0s8gQAEIAABCEDAJgQQWDYJBGZAAAIQgAAEIOAeAggs98QSTyAAAQhAAAIQsAkBBJZNAoEZEIAABCAAAQi4hwACyz2xxBMIQAACEIAABGxCAIFlk0BgBgQgAAEIQAAC7iGAwHJPLPEEAhCAAAQgAAGbEEBg2SQQmAEBCEAAAhCAgHsIILDcE0s8gQAEIAABCEDAJgQQWDYJBGZAAAIQgAAEIOAeAggs98QSTyAAAQhAAAIQsAkBBJZNAoEZEIAABCAAAQi4hwACyz2xxBMIQAACEIAABGxCAIFlk0BgBgQgAAEIQAAC7iGAwHJPLPEEAhCAAAQgAAGbEEBg2SQQmAEBrxHIKyqUeDwufp9Pwv6Q5MTyJTdaIKvyNhl/5hUVSH5RVAqLYrIqZ6Pxed+GHaR99Y7yzbwiCfhFMkIikZBPssIimWGfVIuI+vrr39EikVhxXM0jEgz4JBL0GmX8hQAE0kUAgZUu8swLAQ8QiBbHpFB9ZQYisrkwRxZsWSmLtq6RH9bNlyXb1smy7etlRe4G2VaYlxSN67ueLEManiR3v1eQ1P01Mn1St5r6qu6T+jV80qiWT5rX80tD9Wct9VleoVJePlECTf0PFwQgAAETCSCwTITJUBDwOoHcWIGE/AH5ffMK+WLVbJm9cZn6WiK/bVpmCK2qXhUVWHubL6gyYE3r+pXg8kmr+n7Zt7Ffmtbxq4yZoblURqyq1vI8BCDgZQIILC9HH98hUEUCevlOi6qf1i+U95f8INPXzpdZSlCl6jJTYO3JxhYqw7VPI790auaX9kp0hQKilhh9CK5UBZVxIeBSAggslwYWtyCQCgKbC7ZLRjAi36+dJ28t/Ea+VFmqRdvWpGKqMse0QmDtOnHj2j7p2DQg3VspwdUkIIWxuLGkqErHuCAAAQjskQACi5cDAhDYK4ECVWiu66feWzzNyFJ9sXJ22oilQ2Dt6mxnldnq1iogPdsGVOG8KrQP+sSvlhu5IAABCJQmgMDifYAABHYjkK92+OnC8/GLpskr86fKzA2LbEHJDgKrNIi2Df3Ss01ADtpXiS0lsrLUDkYuCEAAApoAAov3AAIQMAjkxQqNlgkfLJkuT835SL5b87vtyNhNYJUG1LGpXwa0D0pvldkqLNqxjMgFAQh4lwACy7uxx3MIGARyovny+5YV8sTsD+W/C7+yNRU7C6wEON2fq1+7gBy5f1C1g/Abvbq4IAAB7xFAYHkv5ngMAaNlQtAXkDeVoBo7e5JtlgDLC40TBFZpH1pl++WIzkHpr5YQC1WXighiq7wQ8zkEXEMAgeWaUOIIBMonECsuUh3RC+Tx2RPlkVkTjL876XKawEqw1d3lB+4XkEEHBo0eW9RqOemtw1YIVI4AAqty3HgKAo4ioI+c2aRaLDwwc7w8PWeyo2wvbaxTBVZpHwbuF5QTugeNY3u08OKCAATcSQCB5c644hUEDAJaWK3L2yJ3/DhOLQd+7XgqbhBYiSAMaB+QoT1DRo0WQsvxryYOQGA3AggsXgoIuJBAnlr621KYK7dPHyevL/jCNR66SWAlgnJox6Cc3CtImwfXvKU4AoEdBBBYvAkQcBkBfXTNvT+/I//55T2XeSbiRoGVCJKuzzpJZbSK1fnTevmQCwIQcDYBBJaz44f1ECghUBQvlpd+/0xu+v5l43xAN15uFlg6XnqpUGezDu4QNM5A5IIABJxLAIHl3NhhOQQMAvrA5VkbF8tlXz0tv21a6moqbhdYieC1Vu0dRhwUkiZ1fNRnufqNxjk3E0BguTm6+OZqAlpY6SNtrv72OVcUsCcTLK8IrASLAR0CMqJfSJ116GPZMJkXhHsgYCMCCCwbBQNTIJAsAX2szfjF38mVXz9riCyvXF4TWDqu+sgdnc3q3tovmRy/45VXHT9dQACB5YIg4oJ3COgO7Bvzt8mlXz0pU5bP9I7jf3rqRYGVCHK3VgEZfUhIwkEfx+947s3HYScSQGA5MWrY7EkCBaqn1TuLvpVLvnxC7TRTW808eHlZYOlwh9XuwrMPDkvXln66wXvw/cdlZxFAYDkrXljrUQJ6SfDCL8bKu4uneZTADre9LrASwdeHSY8+JGzsNPTRDN7TPxM4b18CCCz7xgbLICD67MCZGxbL8E/ukzW5mz1PBIH11yuQXcMnFx4elsbsNPT8zwUA7EkAgWXPuGAVBETXW+kDme/88Q1o/EkAgbX7qzCsV0iO3D+g6rJIZfGDAgE7EUBg2Ska2AKBPwnoRqHnTn1EJi39ESalCCCwyn4derUNyAWHhSVIc1J+XiBgGwIILNuEAkMgoJqGqqzV/C0rZcSU+2XxtrUg2YUAAmvPr0TTOn65/Oiw1KmmemapA6S5IACB9BJAYKWXP7NDoISA7mf16YpZMnzKfVDZAwEE1t5fjYBfDJHVrpGfDvD8FEEgzQQQWGkOANNDQBPQLRjGzp4ot08fB5C9EEBgJfd6nN43JIeoLvBZ6mxDLghAID0EEFjp4c6sECghoA9pvnHay/Lkbx9CpRwCCKzkX5Ej9w/Kqb11Y9Lkn+FOCEDAPAIILPNYMhIEKkxANwwd8cn9FLMnSQ6BlSSoP2/rvU9ALlKtHOiVVTFu3A0BMwggsMygyBgQqAQBvSw45MN/yndrfq/E0958BIFV8bh3buaXvx0bMZqSckEAAtYRQGBZx5qZIFBCYIM6T/CED/8hszcuhUoFCCCwKgCr1K37NPTL1YPDxsHRXBCAgDUEEFjWcGYWCJQQWJu3RQZNvF0WbFkFlQoSQGBVEFip21vU98v/KZFVIxORVXmKPAmB5AkgsJJnxZ0QqDKB1eq4m2M+uE31uFpT5bG8OAACq2pRb6KO1bnhhIjURGRVDSRPQyAJAgisJCBxCwTMIKAzV0dNuBVxVQWYCKwqwPvzUS2yblQii0xW1VkyAgT2RgCBxfsBAQsIbC3MlcPfv9no0s5VeQIIrMqzK/2kXi684QRqssyhySgQKJsAAos3AwIpJqB3Cx454Rb5ZcPiFM/k/uERWObFWBe+X68yWewuNI8pI0GgNAEEFu8DBFJIIC5xOW7infL16jkpnMU7QyOwzI21buFwzeAIfbLMxcpoEDAIILB4ESCQIgLR4iIZ/dlDMmHJDymawXvDIrDMj7luRnreoWE6vpuPlhE9TgCB5fEXAPdTQ0AvC+pzBfX5glzmEUBgmcey9Ej6WJ2TegQ5uzA1eBnVowQQWB4NPG6njsD2aJ48N3eK3PLDa6mbxKMjI7BSF/jT+qgDojsGpBoHRKcOMiN7igACy1PhxtlUEygsjsnkZTNk5CcPpHoqT46PwEpt2K88NiwdmwQkEkrtPIwOAS8QQGB5Icr4aBkB3Yah59tXWzaf1yZCYKU24gG/yF2nZkij2nR7Ty1pRvcCAQSWF6KMj5YQ0HVXB42/jiNwUkgbgZVCuH8O3bSOX+4YFpEgh0OnHjYzuJoAAsvV4cU5qwiwY9Aa0ggsazj3ahuQcw8NSUaITJY1xJnFjQQQWG6MKj5ZSkCLq2fnfCzXT3vR0nm9OBkCy7qoD+sVksM6UfRuHXFmchsBBJbbIoo/lhP4ef0fcuh7N1k+rxcnRGBZG/WbT4xIW9Xx3Uciy1rwzOYKAggsV4QRJ9JFIF/VXXV/60pZkbMhXSZ4al4ElrXhzq7hk7tOy6AJqbXYmc0lBBBYLgkkblhPQBe1X/zlE/L2H99YP7lHZ0RgWR/4fu0Ccmb/EE1IrUfPjA4ngMByeAAxPz0EdL+r8Yu+k/M/fyw9Bnh0VgRWegJ//mFh6d46oIre0zM/s0LAiQQQWE6MGjanncDq3E3S5b+XixZaXNYRQGBZx7r0TOGgyP0jMqRmJsVY6YkAszqRAALLiVHD5rQSyC8qlLM/fUg+XPZTWu3w4uQIrPRFvVurgJx/WEgyw4is9EWBmZ1EAIHlpGhhqy0I/HfhVywNpikSbhRYHZr45fS+IWlRzy9+1Uk9tyAun8wukre/j8pJPUMyuGtQgur7u17LNxbL2I8L5ZxDw9KmgV8KonH58Be1dD09dVnVMQPD0lP1yIqojBYXBCCwdwIILN4QCFSAgD7IucO4i2V7NL8CT3GrWQTcJrAa1fLJJUeFpWaGT977KSaL1xcbYqtpHZ+8/FVUvp1ftBu6vqrofHi/kHw5t0hixSL99g3IuG+j0rNNwHjuH+ML5IjOQemzT0Be/DIq81erm0y6slT26oGREbJYJvFkGHcTQGC5O754ZyIBvWvwhmkvyXNzp5g4KkNVhIDbBJYWS6PUDr3vFxbJ819EDRRaHJ3UMyhTfi2Sd37Y8b3S19/UgczN6/pl7JRCOaRjUPZRfapufCPfyHbpHX9vqczXiT1CMnNJkbyuhJfZ14AOATlDicBqEZYKzWbLeO4igMByVzzxJoUEZqiGogNpKJpCwuUP7TaBVZbHWigd0TmgxFVMiaydl/u6tAjIeeoImzkri+VxJbAMUVUqg9VcLTOu2lws9ar55O73CyTffH1lmPx31YC0XaMy1i3LDyF3QMAzBBBYngk1jlaFQEwdhzPw/b/LrA2LqzIMz1aRgNsFll7iu+KYiOQWxuXu93YXSBcdEZaOqmbrmalR+WVpkbEkOGpAWPZtvKMGa8biYuPvb06LyncLdl9erCL+ksdbZ/vlJiWyQhwIbRZSxnEhAQSWC4OKS+YSKCyKybgFX8rlXz9l7sCMVmECOwTWUCU+Civ8rN0f0GLpPFVEXjvLZywXagFV+tJH1lysBNYKVdz+wKTd/dfPX6g+X7kpLs3q+qSpWkbcmhs3lgy/UPVaZl+jBoSkf/sgBe9mg2U81xBAYLkmlDiSKgK6LUO71y6UbarAnSu9BNwqsHQDz8uPjkirbJ+8NS0mn/62+05A3U39ILUc+Kb6/JPZu3+um4E2VcJq5ca4cX7gc58XylBVi6XPEbzr3QLTA6drsB4alUEWy3SyDOgWAggst0QSP1JCIDdWIP/86b/y2K8TUzI+g1aMgBsFlhZXZx8clv2b+2X8jzH5eNbu4knvNvzbsRHZmhcvUywdrArPT+gekok/x4zdhPq6R9Vg6RYOiSL4ipFO7u5BBwbleNVGIouC9+SAcZenCCCwPBVunK0ogTV5m6X96xdV9DHuTxEBNwosnXnqoUTRZNXDSi/nlXXpYvaj9g/IhBkx42vX69rjIpKj+mfpvljnKlHVXtVhPf3ZjiL4gKpFT0UGK2HDI2fR4T1FrzvDOpwAAsvhAcT81BHQS4NXf/O8vDp/auomYeQKEXCbwNqvqV91Rw9LHbXrb9drhaql0u0XdIbrxiERCQd98uCkAlm9Jb5XZnp58JxDVC+tFNdgJYw4VLWKOLVPkLYNFXqTudkLBBBYXogyPlaKwPKc9dL5jcsq9SwPpYaA2wRWaihZP+oDIzOkXnX6YllPnhntTACBZefoYFvaCOjs1RVfPS1vqGNxuOxDAIFln1iUtmRAe9V8VHWXp/moPeODVekhgMBKD3dmtTmBdXlbpN3rF1bZyg61m8ldvc+U/o33k7A/KFsLc+W/C7+Wa759zhi7SbW6ckqbg+SIZgdI57otRTczPemjf5U575HNDpQTWvWSPg3bS91IDbnp+5eN9hH60vM83P986Z7dVnLUMT5jZ0+Uu2e8XWX77TYAAstuEfnLnv+oLFZdslj2DRCWWU4AgWU5cia0OwHdVPTGaS/LU3M+qrKp44641hBE9838n7yz6Fu5s+cIOap5V7lHiZ9Hf/1AHlGiaFibfjJvy0ppWb2BzNywSIZ8+M/d5j24cSd54uCLJa7+21yQIy1rZCuR9nyJwLqx2ylyWtv+cvMPr8qQVr0NwXX0B7fJmI5HGeNfrQTdd2t+r7I/6R4AgZXuCOx5/oH7qVqs3uwotG+EsMxqAggsq4kzn+0J6CxTi1fOrbKdneq2kGcOuVSW5WyQUyffY4x3+j4D5L6+o+V/i76Ty756yshgbS3Mk27128iTh1ws8zavLFNgVQ9lSs1wpqzM2WiIsqGt++wksPT3ejZoJ33euVa02DpVia07f3xDtCCZvGyGyna9UmV/7DAAAssOUdizDWNHZ7BMaO8QYZ2FBBBYFsJmKvsTKCyOyQMzx6dkeU1nlW7ufpqR0bp1+mvyyrypJUB0hmpvAqs0ubIE1q4ZLC3u5iux1rR6PTlh0j9lu0uapCKw7P0zdJzqiXVCt5BE1M5HLgh4nQACy+tvAP7vRKAoXiwtXj5XcmL5ppFJiKfGWXUlTzUuHTt7kpFdKn1VVWBp8aYzY30bdTBqsCYt+0n6Newgt01/Xd7+4xvTfEn3QAisdEdg7/PrIvfHzs4wusdzQcDrBBBYXn8D8H8nAi/N+0wuV0t3qbgSGaxDmnSS+2e+K//55V3TMlil7dXzPHPopTJ38wrZr05z6VinmaxVRfta1JXOmqXCx1SPicBKNeGqj6/PU9S7Crkg4HUCCCyvvwH4X0IgR2WXjlWF4b9sWJwyKgOb7i+PD7hY7RZcKGdMuS8lAuuJgy9Soqq5IbB6ZO8jV3z9tNzQdZj4VVrh2A9uT5lvVgyMwLKCctXmaJXtlxtOiBgNUrkg4GUCCCwvRx/fdyLw68al0n/8daZR6auW6B7uP0YWblktp0+51xg3IbC+WTNHzvnsYdMF1sh9D5VrDxgqD8+aYLR00JfelVi6CN40B9MwEAIrDdArMeUdwyLSsr46o4cLAh4mgMDycPBx/S8CujXDJV89KW/82VfKLDaTBt+qlulayL0/vyNTls80ityTXSLsVr+t3NLjNFm8ba387etnSkwqq+vap4AAACAASURBVMg98eH/jr5RNhVuN8Tbo/0vMGqyLvnyCWNnYcgfIINlVmAZZ68E9BLh8INCkhWmGItXxbsEEFjejT2elyJQUBSVhi+OMp2Jbp1wR8/hqgHoPobA0T2sdHPQG6a9tNNcZRW5J743Z9PynZqP7k1glR5Uz/3QQWOowTI9qgxYHgF9wPRT52ZKkFKs8lDxuYsJILBcHFxcS57AO398K+dM/WvJLvknU3fnKW0Pknv6nG3sArxWNRXlEqOv15CGQ+Xu9wrBYXMC+hDrg/ZFYdk8TJiXQgIIrBTCZWhnEIiq3leDJ94h36+dbyuD7+93jnRVDUgv/uIJVbC+3Fa2pcsYBFa6yFd83o5N/XL5UWHJUq0buCDgRQIILC9GHZ93IrAmb7O0f/0iqDiAAALLAUEqZeIjZ2VIzUwElrOihrVmEUBgmUWScRxL4MnfPpTrvnvRsfZ7yXAElrOifXrfkBy9f1D8bCh0VuCw1hQCCCxTMDKIUwnkxwrlyAm3yKyNS5zqgqfsRmA5K9xtG/rlmsFqmZDdhM4KHNaaQgCBZQpGBnEqgVW5m6TjuIudar7n7EZgOS/kLBM6L2ZYbA4BBJY5HBnFoQQeV+cC7toywaGueMJsBJbzwjyqf0gO6xTkfELnhQ6Lq0gAgVVFgDzuXAJ5annw5Mn/km9Wz3WuEx6zHIHlvIB3buaXi48Miz4ImgsCXiKAwPJStPF1JwJ56uzBxi+dDRUHEUBgOShYpUx9ZkymhGiJ5czgYXWlCSCwKo2OB51OYOrKX+VEdU4fl3MIILCcE6vSll6rCt07N0dhOTN6WF1ZAgisypLjOccTuFSdPfjKvKmO98NLDiCwnBltXYN1au+QZIadaT9WQ6AyBBBYlaHGM44nUKi6t/d46ypZun2d433xkgMILGdGu3Ftn9x2ckQyQtRhOTOCWF0ZAgisylDjGccT2FiwXdq8OsbxfnjNAQSWcyP+6NkZUiMDgeXcCGJ5RQkgsCpKjPtdQWDyshly6sf/doUvXnICgeXcaF92dFh6tKYOy7kRxPKKEkBgVZQY97uCAPVXzgwjAsuZcdNWU4fl3NhheeUIILAqx42nHExA97869L0b5ffNKxzshTdNR2A5N+4t6vnlhiERdWyOc33AcghUhAACqyK0uNcVBPKLCqXRi2e5whevOYHAcnbEn1X9sIKsEjo7iFifNAEEVtKouNEtBGas/0MGvneTW9zxlB8ILGeH+45hEWlZ3+9sJ7AeAkkSQGAlCYrb3EPgublT5KpvnnWPQx7yBIHl7GCPPCgkR+4fdLYTWA+BJAkgsJIExW3uIXDe1EfkrT++cY9DHvIEgeXsYPdvH5ARSmRlhWnX4OxIYn0yBBBYyVDiHtcQyFXnDx7+/s0yZ9My1/jkJUcQWM6Otl4evP74sGRx8LOzA4n1SRFAYCWFiZvcRKDOc8Mlrv7jch4BBJbzYlba4qAqv9IHP/tIYDk7kFifFAEEVlKYuMktBNbnb5V9XrvALe54zg8ElvND/tCoDKmdhcJyfiTxoDwCCKzyCPG5qwhMX7dAjlBLhFzOJIDAcmbcSlt9o+qF1b4xOwmdH0k8KI8AAqs8QnzuKgLjFnwhF37xuKt88pIzCCznR/vM/iE5ojM7CZ0fSTwojwACqzxCfO4qAld/+5w8O+djV/nkJWcQWM6Ptm7TcErvkETQWM4PJh7slQACixfEMwTyVAf3sz55UCYvn+EZn93mKALL+RHt2iogYwaGpBo7CZ0fTDxAYPEOQEAT0C0adP3Vb7RocOwLgcBybOhKDDdaNZygWjXQC8v5wcQDBBbvAAQ0AX0GYcdxl8imgu0AcSgBBJZDA1fK7BqZPnlgRIaEWSJ0fjDxAIHFOwABTaAoXiz1nh8BDAcTQGA5OHilTH/hAnphuSOSeLE3AtRg8X54hsDWwlxp8cq5nvHXjY4isNwR1cdHZ9DN3R2hxIu9EEBg8Xp4hsCa3M3SftxFnvHXjY4isNwR1fvVEmH9GjQbdUc08WJPBBBYvBueITB383Lp8861nvHXjY4isNwR1TuGRUQXu3NBwM0EEFhuji6+7UTg69VzZPDEO6DiYAIILAcHr5Tp1x0fkf2aIrDcEU28IIPFO+B5AlOWz5Rhk+/2PAcnA0BgOTl6f9l++dFh6d464A5n8AICeyBABotXwzMEJiz5QUZ+8oBn/HWjowgsd0R1zMCw9G+PwHJHNPGCDBbvgOcJvLPoWznns4c9z8HJABBYTo7eX7ZzHqE74ogXeydABos3xDME7p85Xu788Q3P+OtGRxFY7oiqPovwuK50GnVHNPGCDBbvgOcJ3PPz2/Kvn97yPAcnA0BgOTl6f9l+Us+QDOmOwHJHNPECgcU74HkC/5rxltwz423Pc3AygHlnPCGZvpryxZwiWbKhWBasLpYN2+NOdsmTtg/tEZITeyCwPBl8DznNEqGHgu11V+9WAutuBJbjXoOjmneVGw4cKgfWaSLxwrjkz54lvoxMCTZsLME6dSVeXCyxgqjkxUQ2FkZkzTa/rNgUl8Xri2SeEmD5hY5z2fUGn6gE1lAEluvj7HUHEVhefwM85P+/f35H7vrpTQ957GxX/9FrpIxs3U1qRWpK9I/nxReqKfHAAFl67hk7ORasW1+CjRpLSH0FGzWRcMs2EmraXIINGkqwdh0pzs+XwsKY5EYDsrYwQ9ZsKZblG+Pyx1qVAVtT7GxIDrWeNg0ODRxmV4gAAqtCuLjZyQRenjdVLvvqSSe74Hrb+zXqKDd2Gyb96jWX+PY/JDrvISWuXlB+x6Xa4PWy9uEHZPvnnyTPwefbIbwaNtnxZ+OmEm6lBFiTZhKsny2BrGpSlJcnBdFi2RYNyZr8kKzeHJel64uVAIurTBgCLHnYyd85rFdIju/GEmHyxLjTiQQQWE6MGjZXisD4Rd/J2Z89VKlneSi1BG7qdoqMbttb6lfLlujiVyQ6/wkp2vhDyaSRrveLZA3dLXtVVat8kQxDeIVU5svIgjVtIeEWrZQQU/9WmTFfIKCWHwuUABPZrAVYTtBYftQCbP7qItmcW1ULvPn87SdHpFU2ndy9GX3veI3A8k6sPe/pxKU/yvAp93meg10AdKnXSm7tcbockt1SfPmrJfq7ylYtelFUSmk3EyuVvTLB0UDNWkatV8nyoxJfoWYtJdSwkQR0/VdRkVH/lRv1ycZoRFZv9RlZr0XrtAArFrUyyVUGgVEDQnJ4JzJYvBzuJoDAcnd88a4Ugc9W/CJDP/oXTNJM4MouJ8gF+/aXRjWaSXTpGypb9ZgUrftqj1ZFuipRnHWS6dkrMzDoZUZd92VkwfQypF5+VPVfoeyGEqhd21h+jCqVtV3XfxWoAvwtcVmm6r8WqfovXQPm1evfZ2RIw1o+r7qP3x4hgMDySKBxU+S7Nb/LMR/cBoo0EGhdo6HoovWjGrWRQHSLqq16WGWrXlC7AjeXa026slflGlbeDWp5MWRkv/5cfkzUfzXeUf/ly8iQIqMAv1i2xtTyY15IVunlR9V+YuGauKxWxfhuvShyd2tk8as0AQQW74NnCMzauEQGjL/eM/7awdExHY+WSzsOlJa1mkt0xfsqW/WoFK2ekrRpO7JXJ6vs1elJP+OUG/2ZWTvqvnS7Cb37sVkLCeklSC3I6tYT8fskpnpM5Kv6r03RsKr/CshKo/2E2v24qki25jvF093tfGhUhtTOIoPl3AhieTIEEFjJUOIeVxBYl7dF2r1+oSt8sbMTdTOqy719RstxTfaVULxQZaseMXYCxlWdVUWvaoPXqZ2DD6qdg8mLsorOYdf7A7Vq/5X90suQSnyFVf1XUNd/qfYT8WhULT/q+i+/rNftJ7aJLFfZr8Wq/ut3Vf+l2oPZ9npgZIbUq47Asm2AMMwUAggsUzAyiBMI5ETzpenLo51gqiNtHN7uELmy09HSrnZTia39XBWtPyyxlRMq7Yubs1eVhlLqQd3nS9d9JXqAhVu13dH/K7uBBGrUNOq/CguLZHssKGvzw2rJMa4EWFwWKgG2RH2l83rqvEyJUOOezhAwtwUEEFgWQGYKexCIq15KdZ4bbg9jXGJF0O+XB/uNkZOb7ycZ6u+F8x6VmNoJWJyzuMoeZqns1TqPZq+qCs8XDJUIL73kqPt+hVq2lpCqAwvWU/Vf4bCq/9LtJ+KyRbefyAvKKt3/SwmvBar/17qtqRNgauVTnhmTKQG6NFQ1zDxvcwIILJsHCPPMI5BfVChd/nu5rFVLhVxVIzCkVW+5tsvx0kkdX1O0cbrRYiG2zLxzHiNd7xWpNkyWnuO+2quqkTfnaX+1aqWyX0qANVetJ/SXUf9VV/d1Ve0nCiVP1X/p9hOJ44eWqOOHdPuJnILK21FL1V7pJcIgAqvyEHnSEQQQWI4IE0aaQWC7WiIcPPEOmblhkRnDeXKMf/c9W85oeYBUD2VJdOGT6us5Kd4613QWRvbqEVV7NdV7tVemw6zEgLrHV6L3ly7CN44fUkX4JccPFRZItCAmOTG/rCvIlDUq47VCt5/Q9V+r9p796t46IBcdEZZQoBKG8QgEHEQAgeWgYGFq1QhEi4tUJ/cH5YMl06s2kMeePqxpF7lOHbbcUx9fs/W3HQ1BF7+aMgpkr1KG1rSBE81Xd7SgUDsg/+z/Fayv6r9UdqwoT7WfiBap44eC6vghtQNS9//S9V+q91ddVdx+0eEhyQxT5G5aQBjIlgQQWLYMC0alisAN016Sx2dPStXwrhr39p7DZVTr7lI7s45x2HJ04VNSvGlmyn3MGqSyV4+SvUo56BRNoOu7Snp/6earuvGqUf+lxFg9dfxQMChF6uzHYGYkRRYwLATsQQCBZY84YIVFBN5b/L2M+vQ/Fs3mvGl6Zu8rN/c4RfrXbyHxnCV/HV8Tt+bMl8iBqvaqOrVXzntzkre4wVU3Ss1jT0j+Ae6EgEMJILAcGjjMrhyBn9cvkkPfu7FyD7v4qesOPFnOa9dHsqs1lOiS11RD0MelaMM0yz0me2U5cssnbPrAE5K5/4GWz8uEELCaAALLauLMl1YCmwq2S+tXx6TVBrtM3kH1q7qj1wg5rEFr8RWs3bETcNFLEo9tT4uJO7JXp6idg6elZX4mtYZAq3ETjKVCLgi4nQACy+0Rxr+dCBTH49L4pbOkoEjtP/fodWnnwXJxh0OkSU11fM3SN3cctqwag6b72pG9ekjtHPw43aYwf4oI6PqrthO/FPFR4J4ixAxrIwIILBsFA1NST0B3cx/kwVYNTbLqyt19zpJjGu8jwdi2Pw9bVtmqgvWph57EDJED/62yV6eSvUqClZNvibTdV5reP1b81ao72Q1sh0BSBBBYSWHiJrcQiBbH5Iqvn5HX5qc/Y2MF09Htj5DL9ztcWtdW2aqVkySmDluOrfrIiqkrNEfWoLUqe/Uw2asKUXPezTWOPFayL71G/FnVnGc8FkOgggQQWBUExu3OJ/Ds3I/l6m+ec74je/CgeihD7u93rgxp2kHCcXUgsDq+Jrr4RYnnrrClzzp75atxqiwZTe2VLQNkolH1L75Sag8lziYiZSgbE0Bg2Tg4mJYaAr9uXCL9x1+fmsHTOOopbfvLNfsfK/vWbqZqqr40lgFjK95Lo0XJTW1krx5T2avPqL1Kjphz72r++IsS2ae9cx3AcghUgAACqwKwuNUdBPQyYfYLZ7rDGeXFgwedJ6e02F+y/AGJLhirmoKqw5a3L3SEf5ED71HZq9PIXjkiWlU3su3EL8QXCld9IEaAgAMIILAcECRMNJdAbqxAjp5wq8xSmSynXoNadJfrDzhR9q/bVB22/NOObNXS/zrOHePMQb1zkOyV42JXUYPDrfeRZg8+Sf1VRcFxv2MJILAcGzoMrwqBq755Vp6b67yDhO/qPUpGtuoqNcLV1NE1T6tslTpsecvsqqBI27ORA1T2qibZq7QFwOKJaw4+UepfcLn4M7MsnpnpIJAeAgis9HBn1jQT+GzFLBn60V1ptiK56fs33k9u6naK9K7XTB22/HtJi4XknrbvXTp7tV7tHNz22WT7GollphFodMu/pPqAgaaNx0AQsDsBBJbdI4R9KSGwpTBXWr5ybkrGNmvQm7ufJqPb9pI6mXUluuhFiamMVdHGH80aPq3jRA64W2WvzlC1V6em1Q4mt45A6zcnSaB2HesmZCYIpJkAAivNAWD69BDQndwPGn+dLNiyKj0G7GHWA+u1llt7niEHZ7cUyV2mjq952GixIEUFtrKzqsboru3r1c5BsldVJemM50NNmknzJ18Wf0amMwzGSgiYQACBZQJEhnAmATvVYV2lCtYv3PcgaVC9kTps+XV1fM0TUrT+G2eCLcdqsleuDOtenao5aIjUv/AK6q+8F3pPe4zA8nT4ve3816vnyGB1bE66rrY1G8k/ep0pRzbShy1vkJjaCRjVhy1Ht6TLJEvmpfbKEsy2mqTJXf+RrJ59bWUTxkAg1QQQWKkmzPi2JaCXCRu+OMpy+y7Y7xi5vONAaVpLHV+z7B2VrRorRWs+tdyOdExoZK9qqdqrs6m9Sgf/dM3ZdsLn4otE0jU980IgLQQQWGnBzqR2ILCtME9GfvqAfL7y15SbUz+jptzbd7QMbtxOgsW5aifgIzuyVflrUj63nSYwsle69upTdg7aKS6ptCXzgO7S+LZ7xF+dA55TyZmx7UcAgWW/mGCRhQRemveZXP7VUymbceS+h8qVnY6Stuqw5diqj1W2Sh22vHJiyuaz88CRA/6lslfDyV7ZOUgpsC1bnT9Yi/MHU0CWIe1OAIFl9whhX0oJrM/fKvu8doGpc4T9QeP4mpOa7SdhX7ESVY9JTGWrinOc2zneDEBZg9eq7NUjZK/MgOmgMVqNmyDBevUdZDGmQsAcAggsczgyikMJ6DqsYz+4XX5aX/Wz+05s3Uf+r8tx0lEftqx2ABrZKlVjxSVC9sqbb0GkXQdpet9jHI/jzfB73msEludfAQA8M2eyXPPt85UGcX+/c+T0Fl0kKxhWhy0/qY6veV6Kt82r9HhufDBrkMpejX1UZa8+cqN7+LQHAvXOuUjqnDpSJBCAEQQ8RwCB5bmQ4/CuBDbkb5O2r51fITBHNDtQ/t71JDmgjjpsefMvO1osqP5VXLsT2JG9GqFqr04Bj8cItBr3vloezPaY17gLgR0EEFi8CZ4nUFgckxM//Kd8s3puuSzu7DVCzmzVTWqpXYH6oOXowmelWAksrj0TIHvlzbcjo1MXafLP/4i/WjVvAsBrzxNAYHn+FQCAJvDu4mly1qcPlgmjd8P2cnP3U6VfveYS377wr8OW40XAK4dA5IC7VPZqJNkrD74pDa66UWoee4IHPcdlCJDB4h2AQAmBqMpiZb9w5k5Ebug6TM5r10fqZdVXPateUdmqp6Row/dQqwCBHTsHqb2qADLX3Nr2/aniy8hwjT84AoGKEiCDVVFi3O9KAnmxQrn62+fk5/V/yJ09R8ihDVqJ5K80GoLqFgvxWI4r/U6lU2SvUknX3mPXOOxoyb78WrU8SHNRe0cK61JJAIGVSrqM7SgC0cLNEgqp2qqlb6jdgOqw5bVfOMp+uxlL9spuEbHOnmaPPicZ7fezbkJmgoANCSCwbBgUTEoTgeICyf30SCla92WaDHDPtJED/im+2mfKkrPYOeieqCbnSbh1W2n+yLPq7EGWB5Mjxl1uJYDAcmtk8atSBHQPq/xp51TqWR76iwA7B737NjT42/VSc/CJ3gWA5xD4kwACi1cBAqUJqJ2B29+qrWqutsOlkgQiXVT2qg7Zq0ric/RjOmvVZvwU8QWDjvYD4yFgBgEElhkUGcM9BIpypWDW7VI459/u8cliT8heWQzcRtPVHjZc6p01Ru0ezLSRVZgCgfQQQGClhzuz2phAvGC9bH+H7tOVCVGkyz9U9uosVXs1rDKP84zDCbR+c5IEatdxuBeYDwFzCCCwzOHIKC4iEI9ulYKfrjQ6tXNVjEA1debgOs4crBg0l9xd46jBkn3JVRzs7JJ44kbVCSCwqs6QEVxIoDhnieS818qFnqXOJbJXqWPrhJFbvvyOhBo1cYKp2AgBSwggsCzBzCROIxCPbpaC6ZdJdPErKTU91HK4BJsNEX+93mqeuNrBeK4Urfm0ZM7yPk/cGGh4mGT2fUl8mU13sleflVj4+wOS0esZCdTrZRTvF879jxT+ervpfpG9Mh2pYwasPvBIaXDF9Zw76JiIYagVBBBYVlBmDkcSKN7+h+S83zZltodanSmR7g9LvGCtmsOvdl5lSt63o0oEVnmflzYs2PR4JaKektjqKVK0anLJR8Vb54r+LNhqpBT8fK2Emg8Tf639JHdKfwm1u0RCLc+Q/OkXq95fX1fJT7JXVcLn+IdbvvS2hBrvLO4d7xQOQKCKBBBYVQTI4+4lEC/cpGqxrlLnEL6QEid9oRoioVoSz10uWYdNEX/NDjsJrPI+L22UIca6PSDR+Y+rXZC37GSvkb2q31dyJnaSyP53KLE1Qgp+uUkinW+T2MoPpGDG1VX2L2vQGlk/9jHZ9ulHVR6LAZxFoMYRx0j2pfpYnGrOMhxrIZBiAgisFANmeGcTiOeukO3vNku5E2UJrNKTlve5Fk6hDlepVcaY+NRxP/GiPIkt+59a5rxIwh2u3TmDVbuL6MyWL6u55H12uMSj26rkn5G9qqt2Do5i52CVQDr04Vbj3pdgPXbdOjR8mJ1CAgisFMJlaOcT0Fmswl/vUHVMD6bUmfIEVHmfhztcLaG2qn5r7edStOEHCbU5R9Vc9TTqraKLX5KMHo9JIHuAUYMVW/G+8feCmddLbMm4KvtF36sqI3TsALVPOk3qjhrDoc6OjSCGp5IAAiuVdBnbFQS0KMn5X+OUdncvT0CV9/muoAP1+0hGv3ESz1shuR8fVPKxrr/K7PeaFG35TQK1Oou/dmeJ569RYuumSrWliHS5U2WvziZ75Yo3vWJO+MJhaf32R+KnqWjFwHG3ZwggsDwTahytLIF4dItEFzxtFImn6ipPQJX3eVl2VRs02/i2rr1KXBl9XjREVbEWWGrnYv7356u6rNtEfH5V+H5whd2j9qrCyFzzQP0LrzDOHERguSakOGIyAQSWyUAZzqUEigsl56OeUrz5l5Q4WJ6AKvfzw6eKBLIkd3Ivwz5/jX0l85APjB2KiQyWXjYMd/q7Wja8V+0mPNm4L/fTI3a0cPizCL4izu3IXo1W2asdY3F5h0CkzT7S7LEXOHPQOyHH00oQQGBVAhqPeJCAOgRat0DIm3pMSpwvV0CVscswc8A7hi15X56kaqwelWDrs1Wm7Qm1k3Cs6AOXg81OVLVjDxm1VvrKHKjaNxRulLyvT5eM3s8adVj500YbOwvFH6pwBovsVUpeBUcM2vT+sZLZpZsjbMVICKSLAAIrXeSZ13EE4gUbpODHSyVqQmH4rs5XRmAZS4BK+OVM6qJ2DtaQSI/HJdh8qPhUJssoZld2Fsy4qsxdgkaNVs+nKl2DRfbKca+vaQbvaCp6HYXtphFlILcSQGC5NbL4lRICuiB8+7vNRYqjKRk/2UETRezFm2dK3hdDkn3MtPvIXpmG0lED+UJhafXGBAnUqOkouzEWAukggMBKB3XmdCwBncXSx+cU/PS3tPoQ3u96CbUepey4WmKrJllqS6TLHar26hxqryylbo/JGlx9k9Q4/BiVMQ3ZwyCsgICNCSCwbBwcTLMnAb2rMP+b4aoL+kR7Gphiq8hepRiwTYfP6tFHGt36L3YN2jQ+mGU/Aggs+8UEixxAoDhnseRMaKeWCmMOsNY8EyNdblfZq3PJXpmH1Bkj+XzS6rX3JFifju3OCBhW2oEAAssOUcAGxxGI562S2PLxxkHJXrrIXnkp2n/52uCqG9XS4NHiC0e8CQCvIVAJAgisSkDjEQhoAvGCdUpgXSaxpW94Akhkf5W9qq+yV2fS98oTAf/TyeoDBkqDa28Wf2aWl9zGVwhUmQACq8oIGcDLBHQ9Vs5EddxM7nLXYyB75foQ7+ZgoG49afn8f8WfVc17zuMxBKpIAIFVRYA87m0C8fy1UrRxuuR9PtjVIHZkr85T2auTXO0nzu1MgIaivBEQqDwBBFbl2fEkBAwCxTlLJbboeSmYdZtriZC9cm1o9+hY3RHnSO1ThtNQ1Huhx2OTCCCwTALJMN4mEC/cpI6dOccofHfbpQ+D9tUf4/rsVe1hZ0idU0ZKoE5dVWAXl4LFC2XDs2Ml9/tvjZDq/k91zzxXQk2aGZ8XLl8q6598qOTzRNzDLVtL/Yv+JpkHdFNn9YWUAN8u2z75SNY9cq9xS90zz5PaJ51mCJf8ubNl7f3/lMIli2z12lTr218a3fQP8UUybGUXxkDASQQQWE6KFrbamkA8uk1yP+ouxdvm29rOihrnheyVPv4l+9JrpPCPBbLu0fskrA4zrj/mMrX8u16WXXqOhJq1kMZ33Cs+v199fr86TLvGTp+XZtr4zvsks/MBsvHV52X751OM+7J695ONLz8rWyeOl2b/ecoQVNu//FTqnX+ZbJvyoWx+8xVpcteDUqDnf/jfFQ2RqfeHGjeV5k++ooraM00dl8Eg4DUCCCyvRRx/U0ZAH6NTnLNEcif3TtkcVg/slexVvTGXSo3DjjYyVtum7OiM3/Tfj0ioeStZc8/torNS9UZfIFsnvaeyVg8bnzdUO+uyevUzMlA5331lfE8Ls0Y33C6xtWtk5U1XGd+rccSxkn3ZtYbY2vbpZGlw1Q1GRmvji09Ji2del/zfZqnzIgsl88AesvqOG9KezWrx1KsSbt3W6leN+SDgOgIILNeFFIfSSaA4Z5EUrftK8r8dlU4zTJs7a9BqWT9WiY5PPzJtTCcMVOuEk6XO8NFSqJYJV15/hdQ963zR39vw9KOy9cP3DRfqjb5Qah43VNY//mCJKNvVtx3C51JGGAAAEAtJREFU7ELJUBmtDc88Jtu/+GSnDFb9C66Q3J++l8yuPWTrB+Nl07iX0oqn0c13KdHYl27taY0Ck7uFAALLLZHED9sQ0F3eY4tfloJfbrGNTZUxJNJZ1V5lu7/2qjQb3VCz5rEnGN8qWDBP1tx9q5FRMgTW8SfJ+iceKhFTZX0vMZbORjW87laj83m8IF82vzNONjz3hPFxndPOlNqnqlovdWBy/u+/GfVcRVs2y6qbr6lMmEx7pqQ2rHoN08ZkIAh4mQACy8vRx/eUEYjnrzZ2FUYXPJmyOVI9sFezV5prIoNVtGGdrLj2ErWbbmSFBFYiNokMVmbXnrLp9Rd2y1DVO+ciqX7wYZL3ywypfuiRqlN6WHJ/+FbW/OsWKc7NTXWIS8avOWiI1L/gcvpdWUacibxAAIHlhSjjY1oIxGPbjaXC2PL/pWX+qkxqZK8aqOzVSO/2vTJqrPoOkHUP3mPUJFVmiVDHIKt7L2nwf7dIwe9zZNUt15aERS/FZV98leRO/06y+vSX3G+/lOiqlUrMjTDE2Jb33q5KCJN+tpryUS8N+kKhpJ/hRghAoHwCCKzyGXEHBCpHIF6knvNJ7qeHSdHazys3Rpqe8lr2Kvuya6Ra/0ONJcDtn31sUC9dxB5s2DipIvfM/Q+U7CtvkOiKZSVLfgmBlf/Lz7L6n38viWiTux8SXyAg2z6eJHVVnZYusI+tX7dTEXyqw69rw5rd/7iI2h3JBQEImEsAgWUuT0aDwE4E9FE6+sr7RImsTT85gk6k860qe3WByl4NdYS9Zhips1P1zr1ECubNMdo06B5Wusg9sUQYqFt/pzYNwewGRl1WdOVyWXHVhUZvq6yefWSTas1QW9VYRVTGS7dp0Mt9ush91yXCmsccb9RhbXj2caNPVoNrbjIyWIVLFxvzWpHBiqgdj00ffIozBs14gRgDAmUQQGDxWkAgxQT0odBSHFWZrMOleOvcFM9W9eG9lr1KEKs76jxVZ3WyBGrVlnhxsRQunCfrn3pE8mbuEMa7NhotWPB7yee6OF7XUq17+F61zLdCdNuHjI6dVIYqKEXbt6ks1URjt+GeLr2bsObgEy2rwQo1bS7NHnra8JULAhBIDQEEVmq4MioEds5k5a1Sv7QLJO+zI1Uj0gW2pRPpfIv4G1woiz2UvTIjGI3/cb+EW7WR1XfepGqt1M5AG1+hRk2MzFWwXn0bW4lpEHA+AQSW82OIBw4hEM9bIfEiJbKmHm1bkeXV7FVVXqGMTl2kwd+ukxy1xJdoxVCV8VL5rCGu/vOk0T6CCwIQSC0BBFZq+TI6BHbJZK1UmaxCJbIGqeXCObaiQ/bKVuEw3ZhQs+bS9L7HyVyZTpYBIVA2AQQWbwYELCYQz1utZoxL3hfHqbPu7FP4TvbK4hfBwukibdpJE3X0DzVXFkJnKs8TQGB5/hUAQDoIxAvWq63xYSWyhqgWDlPTYcJOc0Y636xqry6i9irtkTDfAH3wdGN1kDSHN5vPlhEhsDcCCCzeDwikiUA8liO+YJbkfTVMYsveSZMVO6bNOladOfi4984cTCt0Cyav1u9gaXzr3fS5soA1U0BgVwIILN4JCKSZgO74XvDz/0l0vmr4mIaL7FUaoFswpT7+JvvSa+jQbgFrpoBAWQQQWLwXELABAX12YXThc+qA6Jsst4baK8uRp3xC3dy01omnqrMFs1I+FxNAAAJlE0Bg8WZAwCYE4jlLJbbuS3V+4ZnKorglVkU6qdqrhtReWQLbokka3/5vyTywOwc3W8SbaSCwJwIILN4NCNiIQHHuUtEF8PnfjLCk6zvZKxsFv4qmhJo0k8b/uE90rytfKFzF0XgcAhCoKgEEVlUJ8jwETCYQL9xk7DDM/+4sVfz+tsmj/zUc2auUobV84OrqoOqGN9yujtqJWD43E0IAAmUTQGDxZkDApgTihZslOu9hKZh1a0osJHuVEqyWD1r3rDFSe9hw8WdkWj43E0IAAnsmgMDi7YCAjQno43WKtvwm+dPOlXjuMtMsjXT6u6q9upi+V6YRtX4gfZZgo5vvMs5A9Ferbr0BzAgBCOyVAAKLFwQCNiegM1niC0j+92MktvQNU6zNOnaV6nv1uGz79CNTxmMQawlUP/hwaXjtzeLLyLB2YmaDAASSJoDAShoVN0IgvQTiBRtUTdabkv/jFSLqPMPKXkb2qpHKXo0YWtkheC5NBHyBgDS4+iapdtChtGBIUwyYFgLJEkBgJUuK+yBgAwLGETtFBZI//UKJrZhQKYvIXlUKW9ofyurVzxBXgRo1aR6a9mhgAATKJ4DAKp8Rd0DAdgTi0S0SWzJOCmZcK/HYtqTti3S6SWWvLiF7lTSx9N+oi9ezL7tGqh18GIXs6Q8HFkAgaQIIrKRRcSME7EVAiyyJF0vBT3+T6KKXkjKO7FVSmGxzU40jjpXsS64SXySDrJVtooIhEEiOAAIrOU7cBQHbEtC1WcVbflVC60op2jRjj3aSvbJtCHczLNK2ndS/5GqJtNmHHYLOCRuWQmAnAggsXggIuIWAqs0qXPiEFP5ym8SjaufhLlfWILVzcCw7B+0cbn9WNdHnCNY87kTxBUN2NhXbIACBcgggsHhFIOAmArHtRkuHgl9ukcK595V4Ful0o6q9upTaKxvHuvbJZyhxdYGKn4+O7DaOE6ZBIFkCCKxkSXEfBBxEwDhuR2W0CmbdLNGFzwi1V/YNXs1jjpe6Kmvlj0RYDrRvmLAMAhUmgMCqMDIegIBzCBhCS13FeT5ZNOwY5xjuAUtrHDlI6o4aI4Hq1cVfvYYHPMZFCHiLAALLW/HGW48SiOfnS2zjBtn4wpOy7bPJHqVgD7drDhoidUeMVo1CqyGs7BESrIBASgggsFKClUEhYE8Cxbk5UrR1q+R+/42se+ReexrpQqv0WYG1jhsqtU8dKT6/H2HlwhjjEgR2JYDA4p2AgAcJxKNR1aA0JtsmT5AtH7wrhYsWeJBC6l2O7NNeag0ZJjWPGizFKovoz8pK/aTMAAEI2IIAAssWYcAICKSJgGpUWlxQIEVq+XDTq8/L1imTVMFWcZqMccm0KkOlG4TWPvFUCTVrobqvqwOZ1c5ALghAwFsEEFjeijfeQmCPBIq3bTXaA2z9ZJJsVVmtgnlzoFUBApkHdJOaRx8n1Q85QuKFhWoZsHoFnuZWCEDAbQQQWG6LKP5AwAQCxfl5hkjY/N9XJOe7r6RwySITRnXfEBkdOytBdbjUOOxoJU7DtFlwX4jxCAKVJoDAqjQ6HoSA+wnoOq14tFCKt2+TvF9+lq0fvS95M6a73/G9eJjVvbdU63+IVO8/cIeoylR1VSwBevqdwHkIlEUAgcV7AQEIJEcgHhe9C1FUjVHeTz/ItqkfS970aVKkxJebr3CLVpLZtYdU63eIZO5/oMQLVLE6favcHHJ8g4ApBBBYpmBkEAh4j4BeRvRHMiS2ZpXk/TpT8n7+UfLnz5XCP5y9IzHSdl/J2K+zZPXsKxmduvx5JmDc6FvFBQEIQCBZAgisZElxHwQgsFcCxbm5aqlMH4WozkJc9IfkzZwu+b/9KrHVK6Vg4Xzb0fOFQhJu2UbCbdpKRvtOktG5i+hsVbygUCSgelVlZNrOZgyCAAScQwCB5ZxYYSkEHEegOC/XECq6lqto0waJrlppFMwH6tRRPbgmSmzdWomtXytFWzanxLdArdoSrN9Agg0aSrBRYwk3byXh1m0l3LSZBGrX3bHk6VNiiv5UKeHPoBDwMgEElpejj+8QSBeBoiLVeDPPmF1nknzBkCF2dD1X8bZtO/7UXznb1TmKakejqnvSzVFF9e0yLlUHpp/xqSVKf2amsXtPt0UI1Khp1EcF1Jde0ovHVENV47m4mies7o+ky2PmhQAEPEYAgeWxgOMuBBxLQImknS527jk2lBgOAS8QQGB5Icr4CAEIQAACEICApQQQWJbiZjIIQAACEIAABLxAAIHlhSjjIwQgAAEIQAAClhJAYFmKm8kgAAEIQAACEPACAQSWF6KMjxCAAAQgAAEIWEoAgWUpbiaDAAQgAAEIQMALBBBYXogyPkIAAhCAAAQgYCkBBJaluJkMAhCAAAQgAAEvEEBgeSHK+AgBCEAAAhCAgKUEEFiW4mYyCEAAAhCAAAS8QACB5YUo4yMEIAABCEAAApYSQGBZipvJIAABCEAAAhDwAgEElheijI8QgAAEIAABCFhKAIFlKW4mgwAEIAABCEDACwQQWF6IMj5CAAIQgAAEIGApAQSWpbiZDAIQgAAEIAABLxBAYHkhyvgIAQhAAAIQgIClBBBYluJmMghAAAIQgAAEvEAAgeWFKOMjBCAAAQhAAAKWEkBgWYqbySAAAQhAAAIQ8AIBBJYXooyPEIAABCAAAQhYSgCBZSluJoMABCAAAQhAwAsEEFheiDI+QgACEIAABCBgKQEElqW4mQwCEIAABCAAAS8QQGB5Icr4CAEIQAACEICApQQQWJbiZjIIQAACEIAABLxAAIHlhSjjIwQgAAEIQAAClhJAYFmKm8kgAAEIQAACEPACAQSWF6KMjxCAAAQgAAEIWEoAgWUpbiaDAAQgAAEIQMALBBBYXogyPkIAAhCAAAQgYCkBBJaluJkMAhCAAAQgAAEvEEBgeSHK+AgBCEAAAhCAgKUEEFiW4mYyCEAAAhCAAAS8QACB5YUo4yMEIAABCEAAApYSQGBZipvJIAABCEAAAhDwAgEElheijI8QgAAEIAABCFhKAIFlKW4mgwAEIAABCEDACwQQWF6IMj5CAAIQgAAEIGApAQSWpbiZDAIQgAAEIAABLxBAYHkhyvgIAQhAAAIQgIClBBBYluJmMghAAAIQgAAEvEAAgeWFKOMjBCAAAQhAAAKWEkBgWYqbySAAAQhAAAIQ8AIBBJYXooyPEIAABCAAAQhYSgCBZSluJoMABCAAAQhAwAsEEFheiDI+QgACEIAABCBgKQEElqW4mQwCEIAABCAAAS8QQGB5Icr4CAEIQAACEICApQQQWJbiZjIIQAACEIAABLxAAIHlhSjjIwQgAAEIQAAClhJAYFmKm8kgAAEIQAACEPACAQSWF6KMjxCAAAQgAAEIWEoAgWUpbiaDAAQgAAEIQMALBBBYXogyPkIAAhCAAAQgYCkBBJaluJkMAhCAAAQgAAEvEEBgeSHK+AgBCEAAAhCAgKUEEFiW4mYyCEAAAhCAAAS8QACB5YUo4yMEIAABCEAAApYSQGBZipvJIAABCEAAAhDwAgEElheijI8QgAAEIAABCFhKAIFlKW4mgwAEIAABCEDACwQQWF6IMj5CAAIQgAAEIGApAQSWpbiZDAIQgAAEIAABLxBAYHkhyvgIAQhAAAIQgIClBBBYluJmMghAAAIQgAAEvEAAgeWFKOMjBCAAAQhAAAKWEkBgWYqbySAAAQhAAAIQ8AIBBJYXooyPEIAABCAAAQhYSgCBZSluJoMABCAAAQhAwAsE/h/vP5N5TPHuV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65540" name="AutoShape 4" descr="data:image/png;base64,iVBORw0KGgoAAAANSUhEUgAAAlgAAAFzCAYAAADi5Xe0AAAgAElEQVR4Xu2dB3xUVfbHz/Qk9BJ6RwQEUXoRVOyCiig2QBQVe1nb37b2XVfXslbsveFaFhVBERW7KIqICFKk915SZ5L53/twYoBAJsmbN698n58skHnv3nO+52Xz+5x77rm+uLqECwIQgAAEIAABCEDANAI+BJZpLBkIAhCAAAQgAAEIGAQQWLwIEIAABCAAAQhAwGQCCCyTgTIcBCAAAQhAAAIQQGDxDkAAAhCAAAQgAAGTCSCwTAbKcBCAAAQgAAEIQACBxTsAAQhAAAIQgAAETCaAwDIZKMNBAAIQgAAEIAABBBbvAAQgAAEIQAACEDCZAALLZKAMBwEIQAACEIAABBBYvAMQgAAEIAABCEDAZAIILJOBMhwEIAABCEAAAhBAYPEOQAACEIAABCAAAZMJILBMBspwEIAABCAAAQhAAIHFOwABCEAAAhCAAARMJoDAMhkow0EAAhCAAAQgAAEEFu8ABCAAAQhAAAIQMJkAAstkoAwHAQhAAAIQgAAEEFi8AxCAAAQgAAEIQMBkAggsk4EyHAQgAAEIQAACEEBg8Q5AAAIQgAAEIAABkwkgsEwGynAQgAAEIAABCEAAgcU7AAEIQAACEIAABEwmgMAyGSjDQQACEIAABCAAAQQW7wAEIAABCEAAAhAwmQACy2SgDAcBCEAAAhCAAAQQWLwDEIAABCAAAQhAwGQCCCyTgTIcBCAAAQhAAAIQQGDxDkAAAhCAAAQgAAGTCSCwTAbKcBCAAAQgAAEIQACBxTsAAQhAAAIQgAAETCaAwDIZKMNBAAIQgAAEIAABBBbvAAQgAAEIQAACEDCZAALLZKAMBwEIQAACEIAABBBYvAMQgAAEIAABCEDAZAIILJOBMhwEIAABCEAAAhBAYPEOQAACEIAABCAAAZMJILBMBspwEIAABCAAAQhAAIHFO+BpAkuXLpVXXnlFRo4cKS1atPA0C5yHAAQgAAHzCCCwzGNpi5FeffVVmTlz5k621KhRQ/r16ycHH3ywhEIhW9hpFyOqKrD0888884zk5+eXuOTz+aR27dpy5JFHSrdu3cTv95fpblFRkXz11VeSlZUlPXr0EP1cZa/Vq1fL999/b8RYz80FAQhAAALpJYDASi9/02fXAmvjxo1y+umnSzgcFv1L/Ndff5UpU6ZI586d5eSTT5ZAIGD6vKkcUNs+b948OeeccyQjI8PUqcwSWIMHD5YOHToYthUUFMgPP/wg33zzjQwcOFAOP/zwMsVTNBqVl19+2XjmzDPPrJL4nT9/vjGWHqddu3aG4Hvuuedk3333lSOOOCJpZlu2bJHHHntMjj/+eNl///2Tfo4bIQABCEBgZwIILJe9EVpg6V+Su4qRCRMmGJmtSy65xHEZDicIrFNOOWUnQRKPx+Xtt9+WxYsXy4UXXijVq1e39E1DYFmKm8kgAAEI7EYAgeWyl2JPAmvy5MnGEpL+ZV+/fn3R2RMtXL799lsj21G3bl0ja7HffvsZ2RYtEHRW5L333pN169ZJMBg0lrEGDRokkUhEEktjpYVFWb/UN2zYIP/73/9kwYIFBul99tlHhg4dKvXq1TOEoM6WdOrUSbZu3Spz5syR4uJi49/Dhg2TwsJC4/PNmzeXROmoo44yMjI6M/f111/Ll19+aYyjl9l69+5tfLanZVDt04wZM0SLze3bt0utWrXkwAMPlJ9//tnI/CRqsJYtWybvvPOOrFy50sj2HXDAAQYbPceuV1kcEvdo5tOnTzdErb60L3q+2bNnG/zPO+88eeuttww7RowYYdxTnl8JxtnZ2bJ27Vrj69xzzzUYvPnmm8aY+u+JzJgeU2f99Pe1f2vWrDFiumjRImMuPc6QIUOMrJd+H7TNiUsvNWrbtX1cEIAABCBQMQIIrIrxsv3duwosLVh0FmXcuHHStGlTo5hbX/oXuxYHJ554oiF2pk2bZoit4cOHG0tds2bNMp7p06ePHHTQQaJrfMaPH28IJL3MuGLFCqP2aG8CSy9VPvvss9KoUSM5+uijDcE0adIkQwBccMEFhpjSokOLnQEDBhgCSYu6999/36gZO+aYYyQnJ0e++OIL+eOPP4xlT11PpgXeJ598YogrPa4WhfpzLZzat29viLOylkHnzp1rCI8uXboYS3da1GmxoQVcQoAsWbJEXnzxRenatavht/ZB31OzZk0566yzdhNvZQms0sybNWtmiCfto/ZVC6S+ffsaYqdly5by0ksvlQgsLQDL80sLM730t3z5cunevbshjHRMFi5cWCKwGjdubPik49emTRuDbbVq1SQ3N1eefPJJQ1Qde+yxhmjWDH/55RfD/zp16sj69esN/7VQ1Vz1c3uqIbP9DwMGQgACEEgjAQRWGuGnYuqyitz1L0j9y1ILD52F0aJA/xLVYqpt27aGGfoX9/PPP28ICS2gXnjhBUOkaFGRECtadOls1Pnnn2+IpfIEls6I6GzNmDFjSrI/Oiv09NNPG7Zo8aFFh64N0xkinTnTWRUtgnQWKpHV2XWJUGfFnnjiCUM46KLuxKUzUe+++66MHj16tx2BiXG13frzRJZLCyq9i1BnsJo3by6vv/664Zv+d8Lv3377zRCketlV21z6KqvIXX+ufdFCVbPUTBPZusMOO8wQrfpKZKMSGaxk/GrQoIEhsLQdCWZ6LB2bRAZLi7eysomagRasmZmZJf7vKhCpwUrFTyVjQgACXiSAwHJZ1HctctdZm4kTJxqCQWc6Er+MSy8hlUagMyJaFDz11FPGkuCeCqSTWSIsS+wl5jrhhBOMmiUtsHr16rXTPPo5fe1JYGmfdHZGCyWdBUpcOmujx0uMXdqvhODQ4uO4444r+ah0kXtCvOiM365XQmwmCtkTnyc4lC5y159pIVt6qbIs4bKrwErGLx2fsorXkxFY2q5Vq1YZmT69RBiLxUrc1O+HjgcCy2X/h4A7EIBA2gggsNKGPjUT77pEmPglrncUJpa4dKZH/5LV/9bZldKXXjbSmY6xY8dWSWDpnXM6M6R/iZ900km7OauX+fRuOzMFll7e0pktXVO06w64BActMnUdV2mBlOiDpQWWzsppEXbIIYfsZvOuoknfsLcarNIDVEVglfarKgJLZ8j0EqGucdNLpKUza4ldgwis1PxcMioEIOA9Aggsl8W8rCJ3vcSlv68zQnqpUNfr6CVCXX+l+zQlLl07pJe2tCgqa4lQt0r48MMP5YwzzjBEmP5lrcWMLtzWl67x0ct/+he4znxpEadbROglQl3nlbj0szojlPhlXtEM1t6W0vQS5tlnny2tW7feKbJ6Ts1AC609LRHqGjWd2dPLaHo5UC+l6UvXRumvsmqRzBRYyfil66sqm8HaNculfdNF8lqU6o0HZLBc9n8GuAMBCKSVAAIrrfjNn7wsgZWor9LCSQsHvXT12muvGQXliaUtvVPwgw8+MAqn+/fvv1uRu/7lr9sOaOGS2OGnxZQWZPqXs74++ugjo1+VbrCpBZbOvOilRr2LTT+jMyZa7Ondf7rYXmeEkslgffbZZ6K/dM2Yrj3ShdflFYMnU+Su7dOCsXSRe0J86qVHzUZn/vQGAP19vYy26446MwVWRYrcd+1vtat40nVkWojpmJ966qmG3TqGOh6tWrUy4qN3FH788cdGIX9iiVAX/uvspa5H05sM9E5Cp/VNM/+nihEhAAEIVJwAAqvizGz9xJ7aNCR20OmMk84Y6eU5vSX/xx9/NDJPWuwkisa1ANu1TYNe0uvZs6exvKb/ri+9k00XhWtxpp/RmSxdxJ7IYOl7ymoLoGuk9FKX/mWejMDSAkBn3HT9kN79ppe3Eu0Mpk6dauzQS7ZNgy661y0Y9tamQYspXbemd0rqS4sNvcyps0e7XmYKLD12eX7tqb9VWdkp3fdMi2ItgnUWUWfotP96I4DOHmrRpXdrfvfdd4aw1rHVcddMtfDSgvjiiy/ebRnZ1j8AGAcBCEDAJgQQWDYJBGZAAAIQgAAEIOAeAggs98QSTyAAAQhAAAIQsAkBBJZNAoEZEIAABCAAAQi4hwACyz2xxBMIQAACEIAABGxCAIFlk0BgBgQgAAEIQAAC7iGAwHJPLPEEAhCAAAQgAAGbEEBg2SQQmAEBCEAAAhCAgHsIILDcE0s8gQAEIAABCEDAJgQQWDYJBGZAAAIQgAAEIOAeAggs98QSTyAAAQhAAAIQsAkBBJZNAoEZEIAABCAAAQi4hwACyz2xxBMIQAACEIAABGxCAIFlk0BgBgQgAAEIQAAC7iGAwHJPLPEEAhCAAAQgAAGbEEBg2SQQmAEBCEAAAhCAgHsIILDcE0s8gQAEIAABCEDAJgQQWDYJBGZAAAIQgAAEIOAeAggs98QSTyAAAQhAAAIQsAkBBJZNAoEZEIAABCAAAQi4hwACyz2xxBMIQAACEIAABGxCAIFlk0BgBgQgAAEIQAAC7iGAwHJPLPEEAhCAAAQgAAGbEEBg2SQQmAEBrxHIKyqUeDwufp9Pwv6Q5MTyJTdaIKvyNhl/5hUVSH5RVAqLYrIqZ6Pxed+GHaR99Y7yzbwiCfhFMkIikZBPssIimWGfVIuI+vrr39EikVhxXM0jEgz4JBL0GmX8hQAE0kUAgZUu8swLAQ8QiBbHpFB9ZQYisrkwRxZsWSmLtq6RH9bNlyXb1smy7etlRe4G2VaYlxSN67ueLEManiR3v1eQ1P01Mn1St5r6qu6T+jV80qiWT5rX80tD9Wct9VleoVJePlECTf0PFwQgAAETCSCwTITJUBDwOoHcWIGE/AH5ffMK+WLVbJm9cZn6WiK/bVpmCK2qXhUVWHubL6gyYE3r+pXg8kmr+n7Zt7Ffmtbxq4yZoblURqyq1vI8BCDgZQIILC9HH98hUEUCevlOi6qf1i+U95f8INPXzpdZSlCl6jJTYO3JxhYqw7VPI790auaX9kp0hQKilhh9CK5UBZVxIeBSAggslwYWtyCQCgKbC7ZLRjAi36+dJ28t/Ea+VFmqRdvWpGKqMse0QmDtOnHj2j7p2DQg3VspwdUkIIWxuLGkqErHuCAAAQjskQACi5cDAhDYK4ECVWiu66feWzzNyFJ9sXJ22oilQ2Dt6mxnldnq1iogPdsGVOG8KrQP+sSvlhu5IAABCJQmgMDifYAABHYjkK92+OnC8/GLpskr86fKzA2LbEHJDgKrNIi2Df3Ss01ADtpXiS0lsrLUDkYuCEAAApoAAov3AAIQMAjkxQqNlgkfLJkuT835SL5b87vtyNhNYJUG1LGpXwa0D0pvldkqLNqxjMgFAQh4lwACy7uxx3MIGARyovny+5YV8sTsD+W/C7+yNRU7C6wEON2fq1+7gBy5f1C1g/Abvbq4IAAB7xFAYHkv5ngMAaNlQtAXkDeVoBo7e5JtlgDLC40TBFZpH1pl++WIzkHpr5YQC1WXighiq7wQ8zkEXEMAgeWaUOIIBMonECsuUh3RC+Tx2RPlkVkTjL876XKawEqw1d3lB+4XkEEHBo0eW9RqOemtw1YIVI4AAqty3HgKAo4ioI+c2aRaLDwwc7w8PWeyo2wvbaxTBVZpHwbuF5QTugeNY3u08OKCAATcSQCB5c644hUEDAJaWK3L2yJ3/DhOLQd+7XgqbhBYiSAMaB+QoT1DRo0WQsvxryYOQGA3AggsXgoIuJBAnlr621KYK7dPHyevL/jCNR66SWAlgnJox6Cc3CtImwfXvKU4AoEdBBBYvAkQcBkBfXTNvT+/I//55T2XeSbiRoGVCJKuzzpJZbSK1fnTevmQCwIQcDYBBJaz44f1ECghUBQvlpd+/0xu+v5l43xAN15uFlg6XnqpUGezDu4QNM5A5IIABJxLAIHl3NhhOQQMAvrA5VkbF8tlXz0tv21a6moqbhdYieC1Vu0dRhwUkiZ1fNRnufqNxjk3E0BguTm6+OZqAlpY6SNtrv72OVcUsCcTLK8IrASLAR0CMqJfSJ116GPZMJkXhHsgYCMCCCwbBQNTIJAsAX2szfjF38mVXz9riCyvXF4TWDqu+sgdnc3q3tovmRy/45VXHT9dQACB5YIg4oJ3COgO7Bvzt8mlXz0pU5bP9I7jf3rqRYGVCHK3VgEZfUhIwkEfx+947s3HYScSQGA5MWrY7EkCBaqn1TuLvpVLvnxC7TRTW808eHlZYOlwh9XuwrMPDkvXln66wXvw/cdlZxFAYDkrXljrUQJ6SfDCL8bKu4uneZTADre9LrASwdeHSY8+JGzsNPTRDN7TPxM4b18CCCz7xgbLICD67MCZGxbL8E/ukzW5mz1PBIH11yuQXcMnFx4elsbsNPT8zwUA7EkAgWXPuGAVBETXW+kDme/88Q1o/EkAgbX7qzCsV0iO3D+g6rJIZfGDAgE7EUBg2Ska2AKBPwnoRqHnTn1EJi39ESalCCCwyn4derUNyAWHhSVIc1J+XiBgGwIILNuEAkMgoJqGqqzV/C0rZcSU+2XxtrUg2YUAAmvPr0TTOn65/Oiw1KmmemapA6S5IACB9BJAYKWXP7NDoISA7mf16YpZMnzKfVDZAwEE1t5fjYBfDJHVrpGfDvD8FEEgzQQQWGkOANNDQBPQLRjGzp4ot08fB5C9EEBgJfd6nN43JIeoLvBZ6mxDLghAID0EEFjp4c6sECghoA9pvnHay/Lkbx9CpRwCCKzkX5Ej9w/Kqb11Y9Lkn+FOCEDAPAIILPNYMhIEKkxANwwd8cn9FLMnSQ6BlSSoP2/rvU9ALlKtHOiVVTFu3A0BMwggsMygyBgQqAQBvSw45MN/yndrfq/E0958BIFV8bh3buaXvx0bMZqSckEAAtYRQGBZx5qZIFBCYIM6T/CED/8hszcuhUoFCCCwKgCr1K37NPTL1YPDxsHRXBCAgDUEEFjWcGYWCJQQWJu3RQZNvF0WbFkFlQoSQGBVEFip21vU98v/KZFVIxORVXmKPAmB5AkgsJJnxZ0QqDKB1eq4m2M+uE31uFpT5bG8OAACq2pRb6KO1bnhhIjURGRVDSRPQyAJAgisJCBxCwTMIKAzV0dNuBVxVQWYCKwqwPvzUS2yblQii0xW1VkyAgT2RgCBxfsBAQsIbC3MlcPfv9no0s5VeQIIrMqzK/2kXi684QRqssyhySgQKJsAAos3AwIpJqB3Cx454Rb5ZcPiFM/k/uERWObFWBe+X68yWewuNI8pI0GgNAEEFu8DBFJIIC5xOW7infL16jkpnMU7QyOwzI21buFwzeAIfbLMxcpoEDAIILB4ESCQIgLR4iIZ/dlDMmHJDymawXvDIrDMj7luRnreoWE6vpuPlhE9TgCB5fEXAPdTQ0AvC+pzBfX5glzmEUBgmcey9Ej6WJ2TegQ5uzA1eBnVowQQWB4NPG6njsD2aJ48N3eK3PLDa6mbxKMjI7BSF/jT+qgDojsGpBoHRKcOMiN7igACy1PhxtlUEygsjsnkZTNk5CcPpHoqT46PwEpt2K88NiwdmwQkEkrtPIwOAS8QQGB5Icr4aBkB3Yah59tXWzaf1yZCYKU24gG/yF2nZkij2nR7Ty1pRvcCAQSWF6KMj5YQ0HVXB42/jiNwUkgbgZVCuH8O3bSOX+4YFpEgh0OnHjYzuJoAAsvV4cU5qwiwY9Aa0ggsazj3ahuQcw8NSUaITJY1xJnFjQQQWG6MKj5ZSkCLq2fnfCzXT3vR0nm9OBkCy7qoD+sVksM6UfRuHXFmchsBBJbbIoo/lhP4ef0fcuh7N1k+rxcnRGBZG/WbT4xIW9Xx3Uciy1rwzOYKAggsV4QRJ9JFIF/VXXV/60pZkbMhXSZ4al4ElrXhzq7hk7tOy6AJqbXYmc0lBBBYLgkkblhPQBe1X/zlE/L2H99YP7lHZ0RgWR/4fu0Ccmb/EE1IrUfPjA4ngMByeAAxPz0EdL+r8Yu+k/M/fyw9Bnh0VgRWegJ//mFh6d46oIre0zM/s0LAiQQQWE6MGjanncDq3E3S5b+XixZaXNYRQGBZx7r0TOGgyP0jMqRmJsVY6YkAszqRAALLiVHD5rQSyC8qlLM/fUg+XPZTWu3w4uQIrPRFvVurgJx/WEgyw4is9EWBmZ1EAIHlpGhhqy0I/HfhVywNpikSbhRYHZr45fS+IWlRzy9+1Uk9tyAun8wukre/j8pJPUMyuGtQgur7u17LNxbL2I8L5ZxDw9KmgV8KonH58Be1dD09dVnVMQPD0lP1yIqojBYXBCCwdwIILN4QCFSAgD7IucO4i2V7NL8CT3GrWQTcJrAa1fLJJUeFpWaGT977KSaL1xcbYqtpHZ+8/FVUvp1ftBu6vqrofHi/kHw5t0hixSL99g3IuG+j0rNNwHjuH+ML5IjOQemzT0Be/DIq81erm0y6slT26oGREbJYJvFkGHcTQGC5O754ZyIBvWvwhmkvyXNzp5g4KkNVhIDbBJYWS6PUDr3vFxbJ819EDRRaHJ3UMyhTfi2Sd37Y8b3S19/UgczN6/pl7JRCOaRjUPZRfapufCPfyHbpHX9vqczXiT1CMnNJkbyuhJfZ14AOATlDicBqEZYKzWbLeO4igMByVzzxJoUEZqiGogNpKJpCwuUP7TaBVZbHWigd0TmgxFVMiaydl/u6tAjIeeoImzkri+VxJbAMUVUqg9VcLTOu2lws9ar55O73CyTffH1lmPx31YC0XaMy1i3LDyF3QMAzBBBYngk1jlaFQEwdhzPw/b/LrA2LqzIMz1aRgNsFll7iu+KYiOQWxuXu93YXSBcdEZaOqmbrmalR+WVpkbEkOGpAWPZtvKMGa8biYuPvb06LyncLdl9erCL+ksdbZ/vlJiWyQhwIbRZSxnEhAQSWC4OKS+YSKCyKybgFX8rlXz9l7sCMVmECOwTWUCU+Civ8rN0f0GLpPFVEXjvLZywXagFV+tJH1lysBNYKVdz+wKTd/dfPX6g+X7kpLs3q+qSpWkbcmhs3lgy/UPVaZl+jBoSkf/sgBe9mg2U81xBAYLkmlDiSKgK6LUO71y6UbarAnSu9BNwqsHQDz8uPjkirbJ+8NS0mn/62+05A3U39ILUc+Kb6/JPZu3+um4E2VcJq5ca4cX7gc58XylBVi6XPEbzr3QLTA6drsB4alUEWy3SyDOgWAggst0QSP1JCIDdWIP/86b/y2K8TUzI+g1aMgBsFlhZXZx8clv2b+2X8jzH5eNbu4knvNvzbsRHZmhcvUywdrArPT+gekok/x4zdhPq6R9Vg6RYOiSL4ipFO7u5BBwbleNVGIouC9+SAcZenCCCwPBVunK0ogTV5m6X96xdV9DHuTxEBNwosnXnqoUTRZNXDSi/nlXXpYvaj9g/IhBkx42vX69rjIpKj+mfpvljnKlHVXtVhPf3ZjiL4gKpFT0UGK2HDI2fR4T1FrzvDOpwAAsvhAcT81BHQS4NXf/O8vDp/auomYeQKEXCbwNqvqV91Rw9LHbXrb9drhaql0u0XdIbrxiERCQd98uCkAlm9Jb5XZnp58JxDVC+tFNdgJYw4VLWKOLVPkLYNFXqTudkLBBBYXogyPlaKwPKc9dL5jcsq9SwPpYaA2wRWaihZP+oDIzOkXnX6YllPnhntTACBZefoYFvaCOjs1RVfPS1vqGNxuOxDAIFln1iUtmRAe9V8VHWXp/moPeODVekhgMBKD3dmtTmBdXlbpN3rF1bZyg61m8ldvc+U/o33k7A/KFsLc+W/C7+Wa759zhi7SbW6ckqbg+SIZgdI57otRTczPemjf5U575HNDpQTWvWSPg3bS91IDbnp+5eN9hH60vM83P986Z7dVnLUMT5jZ0+Uu2e8XWX77TYAAstuEfnLnv+oLFZdslj2DRCWWU4AgWU5cia0OwHdVPTGaS/LU3M+qrKp44641hBE9838n7yz6Fu5s+cIOap5V7lHiZ9Hf/1AHlGiaFibfjJvy0ppWb2BzNywSIZ8+M/d5j24cSd54uCLJa7+21yQIy1rZCuR9nyJwLqx2ylyWtv+cvMPr8qQVr0NwXX0B7fJmI5HGeNfrQTdd2t+r7I/6R4AgZXuCOx5/oH7qVqs3uwotG+EsMxqAggsq4kzn+0J6CxTi1fOrbKdneq2kGcOuVSW5WyQUyffY4x3+j4D5L6+o+V/i76Ty756yshgbS3Mk27128iTh1ws8zavLFNgVQ9lSs1wpqzM2WiIsqGt++wksPT3ejZoJ33euVa02DpVia07f3xDtCCZvGyGyna9UmV/7DAAAssOUdizDWNHZ7BMaO8QYZ2FBBBYFsJmKvsTKCyOyQMzx6dkeU1nlW7ufpqR0bp1+mvyyrypJUB0hmpvAqs0ubIE1q4ZLC3u5iux1rR6PTlh0j9lu0uapCKw7P0zdJzqiXVCt5BE1M5HLgh4nQACy+tvAP7vRKAoXiwtXj5XcmL5ppFJiKfGWXUlTzUuHTt7kpFdKn1VVWBp8aYzY30bdTBqsCYt+0n6Newgt01/Xd7+4xvTfEn3QAisdEdg7/PrIvfHzs4wusdzQcDrBBBYXn8D8H8nAi/N+0wuV0t3qbgSGaxDmnSS+2e+K//55V3TMlil7dXzPHPopTJ38wrZr05z6VinmaxVRfta1JXOmqXCx1SPicBKNeGqj6/PU9S7Crkg4HUCCCyvvwH4X0IgR2WXjlWF4b9sWJwyKgOb7i+PD7hY7RZcKGdMuS8lAuuJgy9Soqq5IbB6ZO8jV3z9tNzQdZj4VVrh2A9uT5lvVgyMwLKCctXmaJXtlxtOiBgNUrkg4GUCCCwvRx/fdyLw68al0n/8daZR6auW6B7uP0YWblktp0+51xg3IbC+WTNHzvnsYdMF1sh9D5VrDxgqD8+aYLR00JfelVi6CN40B9MwEAIrDdArMeUdwyLSsr46o4cLAh4mgMDycPBx/S8CujXDJV89KW/82VfKLDaTBt+qlulayL0/vyNTls80ityTXSLsVr+t3NLjNFm8ba387etnSkwqq+vap4AAACAASURBVMg98eH/jr5RNhVuN8Tbo/0vMGqyLvnyCWNnYcgfIINlVmAZZ68E9BLh8INCkhWmGItXxbsEEFjejT2elyJQUBSVhi+OMp2Jbp1wR8/hqgHoPobA0T2sdHPQG6a9tNNcZRW5J743Z9PynZqP7k1glR5Uz/3QQWOowTI9qgxYHgF9wPRT52ZKkFKs8lDxuYsJILBcHFxcS57AO398K+dM/WvJLvknU3fnKW0Pknv6nG3sArxWNRXlEqOv15CGQ+Xu9wrBYXMC+hDrg/ZFYdk8TJiXQgIIrBTCZWhnEIiq3leDJ94h36+dbyuD7+93jnRVDUgv/uIJVbC+3Fa2pcsYBFa6yFd83o5N/XL5UWHJUq0buCDgRQIILC9GHZ93IrAmb7O0f/0iqDiAAALLAUEqZeIjZ2VIzUwElrOihrVmEUBgmUWScRxL4MnfPpTrvnvRsfZ7yXAElrOifXrfkBy9f1D8bCh0VuCw1hQCCCxTMDKIUwnkxwrlyAm3yKyNS5zqgqfsRmA5K9xtG/rlmsFqmZDdhM4KHNaaQgCBZQpGBnEqgVW5m6TjuIudar7n7EZgOS/kLBM6L2ZYbA4BBJY5HBnFoQQeV+cC7toywaGueMJsBJbzwjyqf0gO6xTkfELnhQ6Lq0gAgVVFgDzuXAJ5annw5Mn/km9Wz3WuEx6zHIHlvIB3buaXi48Miz4ImgsCXiKAwPJStPF1JwJ56uzBxi+dDRUHEUBgOShYpUx9ZkymhGiJ5czgYXWlCSCwKo2OB51OYOrKX+VEdU4fl3MIILCcE6vSll6rCt07N0dhOTN6WF1ZAgisypLjOccTuFSdPfjKvKmO98NLDiCwnBltXYN1au+QZIadaT9WQ6AyBBBYlaHGM44nUKi6t/d46ypZun2d433xkgMILGdGu3Ftn9x2ckQyQtRhOTOCWF0ZAgisylDjGccT2FiwXdq8OsbxfnjNAQSWcyP+6NkZUiMDgeXcCGJ5RQkgsCpKjPtdQWDyshly6sf/doUvXnICgeXcaF92dFh6tKYOy7kRxPKKEkBgVZQY97uCAPVXzgwjAsuZcdNWU4fl3NhheeUIILAqx42nHExA97869L0b5ffNKxzshTdNR2A5N+4t6vnlhiERdWyOc33AcghUhAACqyK0uNcVBPKLCqXRi2e5whevOYHAcnbEn1X9sIKsEjo7iFifNAEEVtKouNEtBGas/0MGvneTW9zxlB8ILGeH+45hEWlZ3+9sJ7AeAkkSQGAlCYrb3EPgublT5KpvnnWPQx7yBIHl7GCPPCgkR+4fdLYTWA+BJAkgsJIExW3uIXDe1EfkrT++cY9DHvIEgeXsYPdvH5ARSmRlhWnX4OxIYn0yBBBYyVDiHtcQyFXnDx7+/s0yZ9My1/jkJUcQWM6Otl4evP74sGRx8LOzA4n1SRFAYCWFiZvcRKDOc8Mlrv7jch4BBJbzYlba4qAqv9IHP/tIYDk7kFifFAEEVlKYuMktBNbnb5V9XrvALe54zg8ElvND/tCoDKmdhcJyfiTxoDwCCKzyCPG5qwhMX7dAjlBLhFzOJIDAcmbcSlt9o+qF1b4xOwmdH0k8KI8AAqs8QnzuKgLjFnwhF37xuKt88pIzCCznR/vM/iE5ojM7CZ0fSTwojwACqzxCfO4qAld/+5w8O+djV/nkJWcQWM6Ptm7TcErvkETQWM4PJh7slQACixfEMwTyVAf3sz55UCYvn+EZn93mKALL+RHt2iogYwaGpBo7CZ0fTDxAYPEOQEAT0C0adP3Vb7RocOwLgcBybOhKDDdaNZygWjXQC8v5wcQDBBbvAAQ0AX0GYcdxl8imgu0AcSgBBJZDA1fK7BqZPnlgRIaEWSJ0fjDxAIHFOwABTaAoXiz1nh8BDAcTQGA5OHilTH/hAnphuSOSeLE3AtRg8X54hsDWwlxp8cq5nvHXjY4isNwR1cdHZ9DN3R2hxIu9EEBg8Xp4hsCa3M3SftxFnvHXjY4isNwR1fvVEmH9GjQbdUc08WJPBBBYvBueITB383Lp8861nvHXjY4isNwR1TuGRUQXu3NBwM0EEFhuji6+7UTg69VzZPDEO6DiYAIILAcHr5Tp1x0fkf2aIrDcEU28IIPFO+B5AlOWz5Rhk+/2PAcnA0BgOTl6f9l++dFh6d464A5n8AICeyBABotXwzMEJiz5QUZ+8oBn/HWjowgsd0R1zMCw9G+PwHJHNPGCDBbvgOcJvLPoWznns4c9z8HJABBYTo7eX7ZzHqE74ogXeydABos3xDME7p85Xu788Q3P+OtGRxFY7oiqPovwuK50GnVHNPGCDBbvgOcJ3PPz2/Kvn97yPAcnA0BgOTl6f9l+Us+QDOmOwHJHNPECgcU74HkC/5rxltwz423Pc3AygHlnPCGZvpryxZwiWbKhWBasLpYN2+NOdsmTtg/tEZITeyCwPBl8DznNEqGHgu11V+9WAutuBJbjXoOjmneVGw4cKgfWaSLxwrjkz54lvoxMCTZsLME6dSVeXCyxgqjkxUQ2FkZkzTa/rNgUl8Xri2SeEmD5hY5z2fUGn6gE1lAEluvj7HUHEVhefwM85P+/f35H7vrpTQ957GxX/9FrpIxs3U1qRWpK9I/nxReqKfHAAFl67hk7ORasW1+CjRpLSH0FGzWRcMs2EmraXIINGkqwdh0pzs+XwsKY5EYDsrYwQ9ZsKZblG+Pyx1qVAVtT7GxIDrWeNg0ODRxmV4gAAqtCuLjZyQRenjdVLvvqSSe74Hrb+zXqKDd2Gyb96jWX+PY/JDrvISWuXlB+x6Xa4PWy9uEHZPvnnyTPwefbIbwaNtnxZ+OmEm6lBFiTZhKsny2BrGpSlJcnBdFi2RYNyZr8kKzeHJel64uVAIurTBgCLHnYyd85rFdIju/GEmHyxLjTiQQQWE6MGjZXisD4Rd/J2Z89VKlneSi1BG7qdoqMbttb6lfLlujiVyQ6/wkp2vhDyaSRrveLZA3dLXtVVat8kQxDeIVU5svIgjVtIeEWrZQQU/9WmTFfIKCWHwuUABPZrAVYTtBYftQCbP7qItmcW1ULvPn87SdHpFU2ndy9GX3veI3A8k6sPe/pxKU/yvAp93meg10AdKnXSm7tcbockt1SfPmrJfq7ylYtelFUSmk3EyuVvTLB0UDNWkatV8nyoxJfoWYtJdSwkQR0/VdRkVH/lRv1ycZoRFZv9RlZr0XrtAArFrUyyVUGgVEDQnJ4JzJYvBzuJoDAcnd88a4Ugc9W/CJDP/oXTNJM4MouJ8gF+/aXRjWaSXTpGypb9ZgUrftqj1ZFuipRnHWS6dkrMzDoZUZd92VkwfQypF5+VPVfoeyGEqhd21h+jCqVtV3XfxWoAvwtcVmm6r8WqfovXQPm1evfZ2RIw1o+r7qP3x4hgMDySKBxU+S7Nb/LMR/cBoo0EGhdo6HoovWjGrWRQHSLqq16WGWrXlC7AjeXa026slflGlbeDWp5MWRkv/5cfkzUfzXeUf/ly8iQIqMAv1i2xtTyY15IVunlR9V+YuGauKxWxfhuvShyd2tk8as0AQQW74NnCMzauEQGjL/eM/7awdExHY+WSzsOlJa1mkt0xfsqW/WoFK2ekrRpO7JXJ6vs1elJP+OUG/2ZWTvqvnS7Cb37sVkLCeklSC3I6tYT8fskpnpM5Kv6r03RsKr/CshKo/2E2v24qki25jvF093tfGhUhtTOIoPl3AhieTIEEFjJUOIeVxBYl7dF2r1+oSt8sbMTdTOqy719RstxTfaVULxQZaseMXYCxlWdVUWvaoPXqZ2DD6qdg8mLsorOYdf7A7Vq/5X90suQSnyFVf1XUNd/qfYT8WhULT/q+i+/rNftJ7aJLFfZr8Wq/ut3Vf+l2oPZ9npgZIbUq47Asm2AMMwUAggsUzAyiBMI5ETzpenLo51gqiNtHN7uELmy09HSrnZTia39XBWtPyyxlRMq7Yubs1eVhlLqQd3nS9d9JXqAhVu13dH/K7uBBGrUNOq/CguLZHssKGvzw2rJMa4EWFwWKgG2RH2l83rqvEyJUOOezhAwtwUEEFgWQGYKexCIq15KdZ4bbg9jXGJF0O+XB/uNkZOb7ycZ6u+F8x6VmNoJWJyzuMoeZqns1TqPZq+qCs8XDJUIL73kqPt+hVq2lpCqAwvWU/Vf4bCq/9LtJ+KyRbefyAvKKt3/SwmvBar/17qtqRNgauVTnhmTKQG6NFQ1zDxvcwIILJsHCPPMI5BfVChd/nu5rFVLhVxVIzCkVW+5tsvx0kkdX1O0cbrRYiG2zLxzHiNd7xWpNkyWnuO+2quqkTfnaX+1aqWyX0qANVetJ/SXUf9VV/d1Ve0nCiVP1X/p9hOJ44eWqOOHdPuJnILK21FL1V7pJcIgAqvyEHnSEQQQWI4IE0aaQWC7WiIcPPEOmblhkRnDeXKMf/c9W85oeYBUD2VJdOGT6us5Kd4613QWRvbqEVV7NdV7tVemw6zEgLrHV6L3ly7CN44fUkX4JccPFRZItCAmOTG/rCvIlDUq47VCt5/Q9V+r9p796t46IBcdEZZQoBKG8QgEHEQAgeWgYGFq1QhEi4tUJ/cH5YMl06s2kMeePqxpF7lOHbbcUx9fs/W3HQ1BF7+aMgpkr1KG1rSBE81Xd7SgUDsg/+z/Fayv6r9UdqwoT7WfiBap44eC6vghtQNS9//S9V+q91ddVdx+0eEhyQxT5G5aQBjIlgQQWLYMC0alisAN016Sx2dPStXwrhr39p7DZVTr7lI7s45x2HJ04VNSvGlmyn3MGqSyV4+SvUo56BRNoOu7Snp/6earuvGqUf+lxFg9dfxQMChF6uzHYGYkRRYwLATsQQCBZY84YIVFBN5b/L2M+vQ/Fs3mvGl6Zu8rN/c4RfrXbyHxnCV/HV8Tt+bMl8iBqvaqOrVXzntzkre4wVU3Ss1jT0j+Ae6EgEMJILAcGjjMrhyBn9cvkkPfu7FyD7v4qesOPFnOa9dHsqs1lOiS11RD0MelaMM0yz0me2U5cssnbPrAE5K5/4GWz8uEELCaAALLauLMl1YCmwq2S+tXx6TVBrtM3kH1q7qj1wg5rEFr8RWs3bETcNFLEo9tT4uJO7JXp6idg6elZX4mtYZAq3ETjKVCLgi4nQACy+0Rxr+dCBTH49L4pbOkoEjtP/fodWnnwXJxh0OkSU11fM3SN3cctqwag6b72pG9ekjtHPw43aYwf4oI6PqrthO/FPFR4J4ixAxrIwIILBsFA1NST0B3cx/kwVYNTbLqyt19zpJjGu8jwdi2Pw9bVtmqgvWph57EDJED/62yV6eSvUqClZNvibTdV5reP1b81ao72Q1sh0BSBBBYSWHiJrcQiBbH5Iqvn5HX5qc/Y2MF09Htj5DL9ztcWtdW2aqVkySmDluOrfrIiqkrNEfWoLUqe/Uw2asKUXPezTWOPFayL71G/FnVnGc8FkOgggQQWBUExu3OJ/Ds3I/l6m+ec74je/CgeihD7u93rgxp2kHCcXUgsDq+Jrr4RYnnrrClzzp75atxqiwZTe2VLQNkolH1L75Sag8lziYiZSgbE0Bg2Tg4mJYaAr9uXCL9x1+fmsHTOOopbfvLNfsfK/vWbqZqqr40lgFjK95Lo0XJTW1krx5T2avPqL1Kjphz72r++IsS2ae9cx3AcghUgAACqwKwuNUdBPQyYfYLZ7rDGeXFgwedJ6e02F+y/AGJLhirmoKqw5a3L3SEf5ED71HZq9PIXjkiWlU3su3EL8QXCld9IEaAgAMIILAcECRMNJdAbqxAjp5wq8xSmSynXoNadJfrDzhR9q/bVB22/NOObNXS/zrOHePMQb1zkOyV42JXUYPDrfeRZg8+Sf1VRcFxv2MJILAcGzoMrwqBq755Vp6b67yDhO/qPUpGtuoqNcLV1NE1T6tslTpsecvsqqBI27ORA1T2qibZq7QFwOKJaw4+UepfcLn4M7MsnpnpIJAeAgis9HBn1jQT+GzFLBn60V1ptiK56fs33k9u6naK9K7XTB22/HtJi4XknrbvXTp7tV7tHNz22WT7GollphFodMu/pPqAgaaNx0AQsDsBBJbdI4R9KSGwpTBXWr5ybkrGNmvQm7ufJqPb9pI6mXUluuhFiamMVdHGH80aPq3jRA64W2WvzlC1V6em1Q4mt45A6zcnSaB2HesmZCYIpJkAAivNAWD69BDQndwPGn+dLNiyKj0G7GHWA+u1llt7niEHZ7cUyV2mjq952GixIEUFtrKzqsboru3r1c5BsldVJemM50NNmknzJ18Wf0amMwzGSgiYQACBZQJEhnAmATvVYV2lCtYv3PcgaVC9kTps+XV1fM0TUrT+G2eCLcdqsleuDOtenao5aIjUv/AK6q+8F3pPe4zA8nT4ve3816vnyGB1bE66rrY1G8k/ep0pRzbShy1vkJjaCRjVhy1Ht6TLJEvmpfbKEsy2mqTJXf+RrJ59bWUTxkAg1QQQWKkmzPi2JaCXCRu+OMpy+y7Y7xi5vONAaVpLHV+z7B2VrRorRWs+tdyOdExoZK9qqdqrs6m9Sgf/dM3ZdsLn4otE0jU980IgLQQQWGnBzqR2ILCtME9GfvqAfL7y15SbUz+jptzbd7QMbtxOgsW5aifgIzuyVflrUj63nSYwsle69upTdg7aKS6ptCXzgO7S+LZ7xF+dA55TyZmx7UcAgWW/mGCRhQRemveZXP7VUymbceS+h8qVnY6Stuqw5diqj1W2Sh22vHJiyuaz88CRA/6lslfDyV7ZOUgpsC1bnT9Yi/MHU0CWIe1OAIFl9whhX0oJrM/fKvu8doGpc4T9QeP4mpOa7SdhX7ESVY9JTGWrinOc2zneDEBZg9eq7NUjZK/MgOmgMVqNmyDBevUdZDGmQsAcAggsczgyikMJ6DqsYz+4XX5aX/Wz+05s3Uf+r8tx0lEftqx2ABrZKlVjxSVC9sqbb0GkXQdpet9jHI/jzfB73msEludfAQA8M2eyXPPt85UGcX+/c+T0Fl0kKxhWhy0/qY6veV6Kt82r9HhufDBrkMpejX1UZa8+cqN7+LQHAvXOuUjqnDpSJBCAEQQ8RwCB5bmQ4/CuBDbkb5O2r51fITBHNDtQ/t71JDmgjjpsefMvO1osqP5VXLsT2JG9GqFqr04Bj8cItBr3vloezPaY17gLgR0EEFi8CZ4nUFgckxM//Kd8s3puuSzu7DVCzmzVTWqpXYH6oOXowmelWAksrj0TIHvlzbcjo1MXafLP/4i/WjVvAsBrzxNAYHn+FQCAJvDu4mly1qcPlgmjd8P2cnP3U6VfveYS377wr8OW40XAK4dA5IC7VPZqJNkrD74pDa66UWoee4IHPcdlCJDB4h2AQAmBqMpiZb9w5k5Ebug6TM5r10fqZdVXPateUdmqp6Row/dQqwCBHTsHqb2qADLX3Nr2/aniy8hwjT84AoGKEiCDVVFi3O9KAnmxQrn62+fk5/V/yJ09R8ihDVqJ5K80GoLqFgvxWI4r/U6lU2SvUknX3mPXOOxoyb78WrU8SHNRe0cK61JJAIGVSrqM7SgC0cLNEgqp2qqlb6jdgOqw5bVfOMp+uxlL9spuEbHOnmaPPicZ7fezbkJmgoANCSCwbBgUTEoTgeICyf30SCla92WaDHDPtJED/im+2mfKkrPYOeieqCbnSbh1W2n+yLPq7EGWB5Mjxl1uJYDAcmtk8atSBHQPq/xp51TqWR76iwA7B737NjT42/VSc/CJ3gWA5xD4kwACi1cBAqUJqJ2B29+qrWqutsOlkgQiXVT2qg7Zq0ric/RjOmvVZvwU8QWDjvYD4yFgBgEElhkUGcM9BIpypWDW7VI459/u8cliT8heWQzcRtPVHjZc6p01Ru0ezLSRVZgCgfQQQGClhzuz2phAvGC9bH+H7tOVCVGkyz9U9uosVXs1rDKP84zDCbR+c5IEatdxuBeYDwFzCCCwzOHIKC4iEI9ulYKfrjQ6tXNVjEA1debgOs4crBg0l9xd46jBkn3JVRzs7JJ44kbVCSCwqs6QEVxIoDhnieS818qFnqXOJbJXqWPrhJFbvvyOhBo1cYKp2AgBSwggsCzBzCROIxCPbpaC6ZdJdPErKTU91HK4BJsNEX+93mqeuNrBeK4Urfm0ZM7yPk/cGGh4mGT2fUl8mU13sleflVj4+wOS0esZCdTrZRTvF879jxT+ervpfpG9Mh2pYwasPvBIaXDF9Zw76JiIYagVBBBYVlBmDkcSKN7+h+S83zZltodanSmR7g9LvGCtmsOvdl5lSt63o0oEVnmflzYs2PR4JaKektjqKVK0anLJR8Vb54r+LNhqpBT8fK2Emg8Tf639JHdKfwm1u0RCLc+Q/OkXq95fX1fJT7JXVcLn+IdbvvS2hBrvLO4d7xQOQKCKBBBYVQTI4+4lEC/cpGqxrlLnEL6QEid9oRoioVoSz10uWYdNEX/NDjsJrPI+L22UIca6PSDR+Y+rXZC37GSvkb2q31dyJnaSyP53KLE1Qgp+uUkinW+T2MoPpGDG1VX2L2vQGlk/9jHZ9ulHVR6LAZxFoMYRx0j2pfpYnGrOMhxrIZBiAgisFANmeGcTiOeukO3vNku5E2UJrNKTlve5Fk6hDlepVcaY+NRxP/GiPIkt+59a5rxIwh2u3TmDVbuL6MyWL6u55H12uMSj26rkn5G9qqt2Do5i52CVQDr04Vbj3pdgPXbdOjR8mJ1CAgisFMJlaOcT0Fmswl/vUHVMD6bUmfIEVHmfhztcLaG2qn5r7edStOEHCbU5R9Vc9TTqraKLX5KMHo9JIHuAUYMVW/G+8feCmddLbMm4KvtF36sqI3TsALVPOk3qjhrDoc6OjSCGp5IAAiuVdBnbFQS0KMn5X+OUdncvT0CV9/muoAP1+0hGv3ESz1shuR8fVPKxrr/K7PeaFG35TQK1Oou/dmeJ569RYuumSrWliHS5U2WvziZ75Yo3vWJO+MJhaf32R+KnqWjFwHG3ZwggsDwTahytLIF4dItEFzxtFImn6ipPQJX3eVl2VRs02/i2rr1KXBl9XjREVbEWWGrnYv7356u6rNtEfH5V+H5whd2j9qrCyFzzQP0LrzDOHERguSakOGIyAQSWyUAZzqUEigsl56OeUrz5l5Q4WJ6AKvfzw6eKBLIkd3Ivwz5/jX0l85APjB2KiQyWXjYMd/q7Wja8V+0mPNm4L/fTI3a0cPizCL4izu3IXo1W2asdY3F5h0CkzT7S7LEXOHPQOyHH00oQQGBVAhqPeJCAOgRat0DIm3pMSpwvV0CVscswc8A7hi15X56kaqwelWDrs1Wm7Qm1k3Cs6AOXg81OVLVjDxm1VvrKHKjaNxRulLyvT5eM3s8adVj500YbOwvFH6pwBovsVUpeBUcM2vT+sZLZpZsjbMVICKSLAAIrXeSZ13EE4gUbpODHSyVqQmH4rs5XRmAZS4BK+OVM6qJ2DtaQSI/HJdh8qPhUJssoZld2Fsy4qsxdgkaNVs+nKl2DRfbKca+vaQbvaCp6HYXtphFlILcSQGC5NbL4lRICuiB8+7vNRYqjKRk/2UETRezFm2dK3hdDkn3MtPvIXpmG0lED+UJhafXGBAnUqOkouzEWAukggMBKB3XmdCwBncXSx+cU/PS3tPoQ3u96CbUepey4WmKrJllqS6TLHar26hxqryylbo/JGlx9k9Q4/BiVMQ3ZwyCsgICNCSCwbBwcTLMnAb2rMP+b4aoL+kR7Gphiq8hepRiwTYfP6tFHGt36L3YN2jQ+mGU/Aggs+8UEixxAoDhnseRMaKeWCmMOsNY8EyNdblfZq3PJXpmH1Bkj+XzS6rX3JFifju3OCBhW2oEAAssOUcAGxxGI562S2PLxxkHJXrrIXnkp2n/52uCqG9XS4NHiC0e8CQCvIVAJAgisSkDjEQhoAvGCdUpgXSaxpW94Akhkf5W9qq+yV2fS98oTAf/TyeoDBkqDa28Wf2aWl9zGVwhUmQACq8oIGcDLBHQ9Vs5EddxM7nLXYyB75foQ7+ZgoG49afn8f8WfVc17zuMxBKpIAIFVRYA87m0C8fy1UrRxuuR9PtjVIHZkr85T2auTXO0nzu1MgIaivBEQqDwBBFbl2fEkBAwCxTlLJbboeSmYdZtriZC9cm1o9+hY3RHnSO1ThtNQ1Huhx2OTCCCwTALJMN4mEC/cpI6dOccofHfbpQ+D9tUf4/rsVe1hZ0idU0ZKoE5dVWAXl4LFC2XDs2Ml9/tvjZDq/k91zzxXQk2aGZ8XLl8q6598qOTzRNzDLVtL/Yv+JpkHdFNn9YWUAN8u2z75SNY9cq9xS90zz5PaJ51mCJf8ubNl7f3/lMIli2z12lTr218a3fQP8UUybGUXxkDASQQQWE6KFrbamkA8uk1yP+ouxdvm29rOihrnheyVPv4l+9JrpPCPBbLu0fskrA4zrj/mMrX8u16WXXqOhJq1kMZ33Cs+v199fr86TLvGTp+XZtr4zvsks/MBsvHV52X751OM+7J695ONLz8rWyeOl2b/ecoQVNu//FTqnX+ZbJvyoWx+8xVpcteDUqDnf/jfFQ2RqfeHGjeV5k++ooraM00dl8Eg4DUCCCyvRRx/U0ZAH6NTnLNEcif3TtkcVg/slexVvTGXSo3DjjYyVtum7OiM3/Tfj0ioeStZc8/torNS9UZfIFsnvaeyVg8bnzdUO+uyevUzMlA5331lfE8Ls0Y33C6xtWtk5U1XGd+rccSxkn3ZtYbY2vbpZGlw1Q1GRmvji09Ji2del/zfZqnzIgsl88AesvqOG9KezWrx1KsSbt3W6leN+SDgOgIILNeFFIfSSaA4Z5EUrftK8r8dlU4zTJs7a9BqWT9WiY5PPzJtTCcMVOuEk6XO8NFSqJYJV15/hdQ963zR39vw9KOy9cP3DRfqjb5Qah43VNY//mCJKNvVtx3C51JGGAAAEAtJREFU7ELJUBmtDc88Jtu/+GSnDFb9C66Q3J++l8yuPWTrB+Nl07iX0oqn0c13KdHYl27taY0Ck7uFAALLLZHED9sQ0F3eY4tfloJfbrGNTZUxJNJZ1V5lu7/2qjQb3VCz5rEnGN8qWDBP1tx9q5FRMgTW8SfJ+iceKhFTZX0vMZbORjW87laj83m8IF82vzNONjz3hPFxndPOlNqnqlovdWBy/u+/GfVcRVs2y6qbr6lMmEx7pqQ2rHoN08ZkIAh4mQACy8vRx/eUEYjnrzZ2FUYXPJmyOVI9sFezV5prIoNVtGGdrLj2ErWbbmSFBFYiNokMVmbXnrLp9Rd2y1DVO+ciqX7wYZL3ywypfuiRqlN6WHJ/+FbW/OsWKc7NTXWIS8avOWiI1L/gcvpdWUacibxAAIHlhSjjY1oIxGPbjaXC2PL/pWX+qkxqZK8aqOzVSO/2vTJqrPoOkHUP3mPUJFVmiVDHIKt7L2nwf7dIwe9zZNUt15aERS/FZV98leRO/06y+vSX3G+/lOiqlUrMjTDE2Jb33q5KCJN+tpryUS8N+kKhpJ/hRghAoHwCCKzyGXEHBCpHIF6knvNJ7qeHSdHazys3Rpqe8lr2Kvuya6Ra/0ONJcDtn31sUC9dxB5s2DipIvfM/Q+U7CtvkOiKZSVLfgmBlf/Lz7L6n38viWiTux8SXyAg2z6eJHVVnZYusI+tX7dTEXyqw69rw5rd/7iI2h3JBQEImEsAgWUuT0aDwE4E9FE6+sr7RImsTT85gk6k860qe3WByl4NdYS9Zhips1P1zr1ECubNMdo06B5Wusg9sUQYqFt/pzYNwewGRl1WdOVyWXHVhUZvq6yefWSTas1QW9VYRVTGS7dp0Mt9ush91yXCmsccb9RhbXj2caNPVoNrbjIyWIVLFxvzWpHBiqgdj00ffIozBs14gRgDAmUQQGDxWkAgxQT0odBSHFWZrMOleOvcFM9W9eG9lr1KEKs76jxVZ3WyBGrVlnhxsRQunCfrn3pE8mbuEMa7NhotWPB7yee6OF7XUq17+F61zLdCdNuHjI6dVIYqKEXbt6ks1URjt+GeLr2bsObgEy2rwQo1bS7NHnra8JULAhBIDQEEVmq4MioEds5k5a1Sv7QLJO+zI1Uj0gW2pRPpfIv4G1woiz2UvTIjGI3/cb+EW7WR1XfepGqt1M5AG1+hRk2MzFWwXn0bW4lpEHA+AQSW82OIBw4hEM9bIfEiJbKmHm1bkeXV7FVVXqGMTl2kwd+ukxy1xJdoxVCV8VL5rCGu/vOk0T6CCwIQSC0BBFZq+TI6BHbJZK1UmaxCJbIGqeXCObaiQ/bKVuEw3ZhQs+bS9L7HyVyZTpYBIVA2AQQWbwYELCYQz1utZoxL3hfHqbPu7FP4TvbK4hfBwukibdpJE3X0DzVXFkJnKs8TQGB5/hUAQDoIxAvWq63xYSWyhqgWDlPTYcJOc0Y636xqry6i9irtkTDfAH3wdGN1kDSHN5vPlhEhsDcCCCzeDwikiUA8liO+YJbkfTVMYsveSZMVO6bNOladOfi4984cTCt0Cyav1u9gaXzr3fS5soA1U0BgVwIILN4JCKSZgO74XvDz/0l0vmr4mIaL7FUaoFswpT7+JvvSa+jQbgFrpoBAWQQQWLwXELABAX12YXThc+qA6Jsst4baK8uRp3xC3dy01omnqrMFs1I+FxNAAAJlE0Bg8WZAwCYE4jlLJbbuS3V+4ZnKorglVkU6qdqrhtReWQLbokka3/5vyTywOwc3W8SbaSCwJwIILN4NCNiIQHHuUtEF8PnfjLCk6zvZKxsFv4qmhJo0k8b/uE90rytfKFzF0XgcAhCoKgEEVlUJ8jwETCYQL9xk7DDM/+4sVfz+tsmj/zUc2auUobV84OrqoOqGN9yujtqJWD43E0IAAmUTQGDxZkDApgTihZslOu9hKZh1a0osJHuVEqyWD1r3rDFSe9hw8WdkWj43E0IAAnsmgMDi7YCAjQno43WKtvwm+dPOlXjuMtMsjXT6u6q9upi+V6YRtX4gfZZgo5vvMs5A9Ferbr0BzAgBCOyVAAKLFwQCNiegM1niC0j+92MktvQNU6zNOnaV6nv1uGz79CNTxmMQawlUP/hwaXjtzeLLyLB2YmaDAASSJoDAShoVN0IgvQTiBRtUTdabkv/jFSLqPMPKXkb2qpHKXo0YWtkheC5NBHyBgDS4+iapdtChtGBIUwyYFgLJEkBgJUuK+yBgAwLGETtFBZI//UKJrZhQKYvIXlUKW9ofyurVzxBXgRo1aR6a9mhgAATKJ4DAKp8Rd0DAdgTi0S0SWzJOCmZcK/HYtqTti3S6SWWvLiF7lTSx9N+oi9ezL7tGqh18GIXs6Q8HFkAgaQIIrKRRcSME7EVAiyyJF0vBT3+T6KKXkjKO7FVSmGxzU40jjpXsS64SXySDrJVtooIhEEiOAAIrOU7cBQHbEtC1WcVbflVC60op2jRjj3aSvbJtCHczLNK2ndS/5GqJtNmHHYLOCRuWQmAnAggsXggIuIWAqs0qXPiEFP5ym8SjaufhLlfWILVzcCw7B+0cbn9WNdHnCNY87kTxBUN2NhXbIACBcgggsHhFIOAmArHtRkuHgl9ukcK595V4Ful0o6q9upTaKxvHuvbJZyhxdYGKn4+O7DaOE6ZBIFkCCKxkSXEfBBxEwDhuR2W0CmbdLNGFzwi1V/YNXs1jjpe6Kmvlj0RYDrRvmLAMAhUmgMCqMDIegIBzCBhCS13FeT5ZNOwY5xjuAUtrHDlI6o4aI4Hq1cVfvYYHPMZFCHiLAALLW/HGW48SiOfnS2zjBtn4wpOy7bPJHqVgD7drDhoidUeMVo1CqyGs7BESrIBASgggsFKClUEhYE8Cxbk5UrR1q+R+/42se+ReexrpQqv0WYG1jhsqtU8dKT6/H2HlwhjjEgR2JYDA4p2AgAcJxKNR1aA0JtsmT5AtH7wrhYsWeJBC6l2O7NNeag0ZJjWPGizFKovoz8pK/aTMAAEI2IIAAssWYcAICKSJgGpUWlxQIEVq+XDTq8/L1imTVMFWcZqMccm0KkOlG4TWPvFUCTVrobqvqwOZ1c5ALghAwFsEEFjeijfeQmCPBIq3bTXaA2z9ZJJsVVmtgnlzoFUBApkHdJOaRx8n1Q85QuKFhWoZsHoFnuZWCEDAbQQQWG6LKP5AwAQCxfl5hkjY/N9XJOe7r6RwySITRnXfEBkdOytBdbjUOOxoJU7DtFlwX4jxCAKVJoDAqjQ6HoSA+wnoOq14tFCKt2+TvF9+lq0fvS95M6a73/G9eJjVvbdU63+IVO8/cIeoylR1VSwBevqdwHkIlEUAgcV7AQEIJEcgHhe9C1FUjVHeTz/ItqkfS970aVKkxJebr3CLVpLZtYdU63eIZO5/oMQLVLE6favcHHJ8g4ApBBBYpmBkEAh4j4BeRvRHMiS2ZpXk/TpT8n7+UfLnz5XCP5y9IzHSdl/J2K+zZPXsKxmduvx5JmDc6FvFBQEIQCBZAgisZElxHwQgsFcCxbm5aqlMH4WozkJc9IfkzZwu+b/9KrHVK6Vg4Xzb0fOFQhJu2UbCbdpKRvtOktG5i+hsVbygUCSgelVlZNrOZgyCAAScQwCB5ZxYYSkEHEegOC/XECq6lqto0waJrlppFMwH6tRRPbgmSmzdWomtXytFWzanxLdArdoSrN9Agg0aSrBRYwk3byXh1m0l3LSZBGrX3bHk6VNiiv5UKeHPoBDwMgEElpejj+8QSBeBoiLVeDPPmF1nknzBkCF2dD1X8bZtO/7UXznb1TmKakejqnvSzVFF9e0yLlUHpp/xqSVKf2amsXtPt0UI1Khp1EcF1Jde0ovHVENV47m4mies7o+ky2PmhQAEPEYAgeWxgOMuBBxLQImknS527jk2lBgOAS8QQGB5Icr4CAEIQAACEICApQQQWJbiZjIIQAACEIAABLxAAIHlhSjjIwQgAAEIQAAClhJAYFmKm8kgAAEIQAACEPACAQSWF6KMjxCAAAQgAAEIWEoAgWUpbiaDAAQgAAEIQMALBBBYXogyPkIAAhCAAAQgYCkBBJaluJkMAhCAAAQgAAEvEEBgeSHK+AgBCEAAAhCAgKUEEFiW4mYyCEAAAhCAAAS8QACB5YUo4yMEIAABCEAAApYSQGBZipvJIAABCEAAAhDwAgEElheijI8QgAAEIAABCFhKAIFlKW4mgwAEIAABCEDACwQQWF6IMj5CAAIQgAAEIGApAQSWpbiZDAIQgAAEIAABLxBAYHkhyvgIAQhAAAIQgIClBBBYluJmMghAAAIQgAAEvEAAgeWFKOMjBCAAAQhAAAKWEkBgWYqbySAAAQhAAAIQ8AIBBJYXooyPEIAABCAAAQhYSgCBZSluJoMABCAAAQhAwAsEEFheiDI+QgACEIAABCBgKQEElqW4mQwCEIAABCAAAS8QQGB5Icr4CAEIQAACEICApQQQWJbiZjIIQAACEIAABLxAAIHlhSjjIwQgAAEIQAAClhJAYFmKm8kgAAEIQAACEPACAQSWF6KMjxCAAAQgAAEIWEoAgWUpbiaDAAQgAAEIQMALBBBYXogyPkIAAhCAAAQgYCkBBJaluJkMAhCAAAQgAAEvEEBgeSHK+AgBCEAAAhCAgKUEEFiW4mYyCEAAAhCAAAS8QACB5YUo4yMEIAABCEAAApYSQGBZipvJIAABCEAAAhDwAgEElheijI8QgAAEIAABCFhKAIFlKW4mgwAEIAABCEDACwQQWF6IMj5CAAIQgAAEIGApAQSWpbiZDAIQgAAEIAABLxBAYHkhyvgIAQhAAAIQgIClBBBYluJmMghAAAIQgAAEvEAAgeWFKOMjBCAAAQhAAAKWEkBgWYqbySAAAQhAAAIQ8AIBBJYXooyPEIAABCAAAQhYSgCBZSluJoMABCAAAQhAwAsEEFheiDI+QgACEIAABCBgKQEElqW4mQwCEIAABCAAAS8QQGB5Icr4CAEIQAACEICApQQQWJbiZjIIQAACEIAABLxAAIHlhSjjIwQgAAEIQAAClhJAYFmKm8kgAAEIQAACEPACAQSWF6KMjxCAAAQgAAEIWEoAgWUpbiaDAAQgAAEIQMALBBBYXogyPkIAAhCAAAQgYCkBBJaluJkMAhCAAAQgAAEvEEBgeSHK+AgBCEAAAhCAgKUEEFiW4mYyCEAAAhCAAAS8QACB5YUo4yMEIAABCEAAApYSQGBZipvJIAABCEAAAhDwAgEElheijI8QgAAEIAABCFhKAIFlKW4mgwAEIAABCEDACwQQWF6IMj5CAAIQgAAEIGApAQSWpbiZDAIQgAAEIAABLxBAYHkhyvgIAQhAAAIQgIClBBBYluJmMghAAAIQgAAEvEAAgeWFKOMjBCAAAQhAAAKWEkBgWYqbySAAAQhAAAIQ8AIBBJYXooyPEIAABCAAAQhYSgCBZSluJoMABCAAAQhAwAsE/h/vP5N5TPHuV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3" cstate="print"/>
          <a:srcRect l="75008" t="50875" b="29688"/>
          <a:stretch>
            <a:fillRect/>
          </a:stretch>
        </p:blipFill>
        <p:spPr bwMode="auto">
          <a:xfrm>
            <a:off x="35495" y="1639980"/>
            <a:ext cx="5007143" cy="311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o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noProof="0" dirty="0" smtClean="0"/>
              <a:t>Volum d’ítems per prioritat i tipologia</a:t>
            </a:r>
            <a:endParaRPr lang="ca-ES" noProof="0" dirty="0"/>
          </a:p>
        </p:txBody>
      </p:sp>
      <p:sp>
        <p:nvSpPr>
          <p:cNvPr id="10" name="QuadreDeText 9"/>
          <p:cNvSpPr txBox="1"/>
          <p:nvPr/>
        </p:nvSpPr>
        <p:spPr>
          <a:xfrm>
            <a:off x="3452125" y="1268760"/>
            <a:ext cx="1421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 smtClean="0"/>
              <a:t>Prioritat</a:t>
            </a:r>
            <a:endParaRPr lang="ca-ES" sz="2800" b="1" dirty="0"/>
          </a:p>
        </p:txBody>
      </p:sp>
      <p:sp>
        <p:nvSpPr>
          <p:cNvPr id="11" name="QuadreDeText 10"/>
          <p:cNvSpPr txBox="1"/>
          <p:nvPr/>
        </p:nvSpPr>
        <p:spPr>
          <a:xfrm>
            <a:off x="6126820" y="3084929"/>
            <a:ext cx="1552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 smtClean="0"/>
              <a:t>Tipologia</a:t>
            </a:r>
            <a:endParaRPr lang="ca-ES" sz="2800" b="1" dirty="0"/>
          </a:p>
        </p:txBody>
      </p:sp>
    </p:spTree>
    <p:extLst>
      <p:ext uri="{BB962C8B-B14F-4D97-AF65-F5344CB8AC3E}">
        <p14:creationId xmlns="" xmlns:p14="http://schemas.microsoft.com/office/powerpoint/2010/main" val="80920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06090"/>
          </a:xfrm>
        </p:spPr>
        <p:txBody>
          <a:bodyPr>
            <a:noAutofit/>
          </a:bodyPr>
          <a:lstStyle/>
          <a:p>
            <a:r>
              <a:rPr lang="ca-ES" dirty="0" smtClean="0"/>
              <a:t>Beneficis espai transparència del Consorci AOC</a:t>
            </a:r>
            <a:endParaRPr lang="ca-ES" dirty="0"/>
          </a:p>
        </p:txBody>
      </p:sp>
      <p:sp>
        <p:nvSpPr>
          <p:cNvPr id="4" name="Contenidor de contingut 3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Autofit/>
          </a:bodyPr>
          <a:lstStyle/>
          <a:p>
            <a:r>
              <a:rPr lang="ca-ES" b="0" dirty="0" smtClean="0"/>
              <a:t>Assegura el </a:t>
            </a:r>
            <a:r>
              <a:rPr lang="ca-ES" sz="2800" dirty="0" smtClean="0">
                <a:solidFill>
                  <a:srgbClr val="C00000"/>
                </a:solidFill>
              </a:rPr>
              <a:t>compliment de les obligacions </a:t>
            </a:r>
            <a:r>
              <a:rPr lang="ca-ES" b="0" dirty="0" smtClean="0"/>
              <a:t>de la </a:t>
            </a:r>
            <a:r>
              <a:rPr lang="ca-ES" sz="2800" dirty="0" smtClean="0">
                <a:solidFill>
                  <a:srgbClr val="C00000"/>
                </a:solidFill>
              </a:rPr>
              <a:t>Llei 19/2014</a:t>
            </a:r>
            <a:r>
              <a:rPr lang="ca-ES" b="0" dirty="0" smtClean="0"/>
              <a:t>, de transparència, accés a la informació pública i bon govern</a:t>
            </a:r>
          </a:p>
          <a:p>
            <a:r>
              <a:rPr lang="ca-ES" sz="2800" dirty="0" smtClean="0">
                <a:solidFill>
                  <a:srgbClr val="C00000"/>
                </a:solidFill>
              </a:rPr>
              <a:t>Projecte conjunt </a:t>
            </a:r>
            <a:r>
              <a:rPr lang="ca-ES" b="0" dirty="0" smtClean="0"/>
              <a:t>de la Generalitat de Catalunya, les quatre Diputacions i les entitats </a:t>
            </a:r>
            <a:r>
              <a:rPr lang="ca-ES" b="0" dirty="0" err="1" smtClean="0"/>
              <a:t>municipalistes</a:t>
            </a:r>
            <a:r>
              <a:rPr lang="ca-ES" b="0" dirty="0" smtClean="0"/>
              <a:t> de Catalunya, dins d’un </a:t>
            </a:r>
            <a:r>
              <a:rPr lang="ca-ES" dirty="0" smtClean="0">
                <a:hlinkClick r:id="rId2"/>
              </a:rPr>
              <a:t>Conveni marc</a:t>
            </a:r>
            <a:r>
              <a:rPr lang="ca-ES" b="0" dirty="0" smtClean="0"/>
              <a:t> de col·laboració.</a:t>
            </a:r>
          </a:p>
          <a:p>
            <a:r>
              <a:rPr lang="ca-ES" sz="2800" dirty="0" smtClean="0">
                <a:solidFill>
                  <a:srgbClr val="C00000"/>
                </a:solidFill>
              </a:rPr>
              <a:t>Facilitarà la feina administrativa</a:t>
            </a:r>
            <a:r>
              <a:rPr lang="ca-ES" b="0" dirty="0" smtClean="0"/>
              <a:t> : càrrega automàtica d’informació enviada a organismes supramunicipals</a:t>
            </a:r>
          </a:p>
          <a:p>
            <a:r>
              <a:rPr lang="ca-ES" b="0" dirty="0" smtClean="0"/>
              <a:t>Diverses </a:t>
            </a:r>
            <a:r>
              <a:rPr lang="ca-ES" sz="2800" dirty="0" smtClean="0">
                <a:solidFill>
                  <a:srgbClr val="C00000"/>
                </a:solidFill>
              </a:rPr>
              <a:t>modalitats</a:t>
            </a:r>
            <a:r>
              <a:rPr lang="ca-ES" dirty="0" smtClean="0"/>
              <a:t> </a:t>
            </a:r>
            <a:r>
              <a:rPr lang="ca-ES" b="0" dirty="0" smtClean="0"/>
              <a:t>que permetran adaptar-se a les </a:t>
            </a:r>
            <a:r>
              <a:rPr lang="ca-ES" sz="2800" dirty="0" smtClean="0">
                <a:solidFill>
                  <a:srgbClr val="C00000"/>
                </a:solidFill>
              </a:rPr>
              <a:t>diferents necessitats</a:t>
            </a:r>
            <a:r>
              <a:rPr lang="ca-ES" b="0" dirty="0" smtClean="0"/>
              <a:t> de cada ens local:</a:t>
            </a:r>
          </a:p>
          <a:p>
            <a:pPr lvl="1"/>
            <a:r>
              <a:rPr lang="es-ES" dirty="0" err="1" smtClean="0"/>
              <a:t>Seu</a:t>
            </a:r>
            <a:r>
              <a:rPr lang="es-ES" dirty="0" smtClean="0"/>
              <a:t>-e, </a:t>
            </a:r>
            <a:r>
              <a:rPr lang="es-ES" dirty="0" err="1" smtClean="0"/>
              <a:t>Transparència</a:t>
            </a:r>
            <a:r>
              <a:rPr lang="es-ES" dirty="0" smtClean="0"/>
              <a:t> i </a:t>
            </a:r>
            <a:r>
              <a:rPr lang="es-ES" dirty="0" err="1" smtClean="0"/>
              <a:t>Dades</a:t>
            </a:r>
            <a:r>
              <a:rPr lang="es-ES" dirty="0" smtClean="0"/>
              <a:t> </a:t>
            </a:r>
            <a:r>
              <a:rPr lang="es-ES" dirty="0" err="1" smtClean="0"/>
              <a:t>Obertes</a:t>
            </a:r>
            <a:endParaRPr lang="es-ES" dirty="0" smtClean="0"/>
          </a:p>
          <a:p>
            <a:pPr lvl="1"/>
            <a:r>
              <a:rPr lang="es-ES" dirty="0" err="1" smtClean="0"/>
              <a:t>Transparència</a:t>
            </a:r>
            <a:r>
              <a:rPr lang="es-ES" dirty="0" smtClean="0"/>
              <a:t> i </a:t>
            </a:r>
            <a:r>
              <a:rPr lang="es-ES" dirty="0" err="1" smtClean="0"/>
              <a:t>Dades</a:t>
            </a:r>
            <a:r>
              <a:rPr lang="es-ES" dirty="0" smtClean="0"/>
              <a:t> </a:t>
            </a:r>
            <a:r>
              <a:rPr lang="es-ES" dirty="0" err="1" smtClean="0"/>
              <a:t>Obertes</a:t>
            </a:r>
            <a:endParaRPr lang="es-ES" dirty="0" smtClean="0"/>
          </a:p>
          <a:p>
            <a:pPr lvl="1"/>
            <a:r>
              <a:rPr lang="es-ES" dirty="0" err="1" smtClean="0"/>
              <a:t>Dades</a:t>
            </a:r>
            <a:r>
              <a:rPr lang="es-ES" dirty="0" smtClean="0"/>
              <a:t> </a:t>
            </a:r>
            <a:r>
              <a:rPr lang="es-ES" dirty="0" err="1" smtClean="0"/>
              <a:t>obertes</a:t>
            </a:r>
            <a:endParaRPr lang="ca-ES" dirty="0"/>
          </a:p>
        </p:txBody>
      </p:sp>
    </p:spTree>
    <p:extLst>
      <p:ext uri="{BB962C8B-B14F-4D97-AF65-F5344CB8AC3E}">
        <p14:creationId xmlns="" xmlns:p14="http://schemas.microsoft.com/office/powerpoint/2010/main" val="403903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62074"/>
          </a:xfrm>
        </p:spPr>
        <p:txBody>
          <a:bodyPr/>
          <a:lstStyle/>
          <a:p>
            <a:pPr algn="l"/>
            <a:r>
              <a:rPr lang="ca-ES" sz="2700" dirty="0" smtClean="0"/>
              <a:t>S</a:t>
            </a:r>
            <a:r>
              <a:rPr lang="ca-ES" sz="2700" noProof="0" dirty="0" err="1" smtClean="0"/>
              <a:t>ol·licitud</a:t>
            </a:r>
            <a:r>
              <a:rPr lang="ca-ES" sz="2700" noProof="0" dirty="0" smtClean="0"/>
              <a:t> d’alta AALL</a:t>
            </a:r>
            <a:endParaRPr lang="ca-ES" sz="2700" noProof="0" dirty="0"/>
          </a:p>
        </p:txBody>
      </p:sp>
      <p:sp>
        <p:nvSpPr>
          <p:cNvPr id="8" name="Contenidor de contingut 3"/>
          <p:cNvSpPr txBox="1">
            <a:spLocks/>
          </p:cNvSpPr>
          <p:nvPr/>
        </p:nvSpPr>
        <p:spPr>
          <a:xfrm>
            <a:off x="457200" y="764704"/>
            <a:ext cx="2530624" cy="5361459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400" dirty="0" smtClean="0"/>
              <a:t>878 </a:t>
            </a:r>
            <a:r>
              <a:rPr lang="es-ES" sz="2400" dirty="0" err="1" smtClean="0"/>
              <a:t>sol·licituds</a:t>
            </a:r>
            <a:r>
              <a:rPr lang="es-ES" sz="2400" dirty="0" smtClean="0"/>
              <a:t> </a:t>
            </a:r>
            <a:r>
              <a:rPr lang="es-ES" sz="2400" dirty="0" err="1" smtClean="0"/>
              <a:t>rebudes</a:t>
            </a:r>
            <a:endParaRPr lang="es-ES" sz="24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400" dirty="0" smtClean="0"/>
              <a:t>769 </a:t>
            </a:r>
            <a:r>
              <a:rPr lang="es-ES" sz="2400" dirty="0" err="1" smtClean="0"/>
              <a:t>ajuntaments</a:t>
            </a:r>
            <a:r>
              <a:rPr lang="es-ES" sz="2400" dirty="0" smtClean="0"/>
              <a:t> </a:t>
            </a:r>
            <a:r>
              <a:rPr lang="es-ES" sz="2400" dirty="0" smtClean="0"/>
              <a:t>(81%)</a:t>
            </a:r>
            <a:endParaRPr lang="es-ES" sz="24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s-ES" sz="24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400" dirty="0" err="1" smtClean="0">
                <a:hlinkClick r:id="rId3"/>
              </a:rPr>
              <a:t>Enllaç</a:t>
            </a:r>
            <a:r>
              <a:rPr lang="es-ES" sz="2400" dirty="0" smtClean="0">
                <a:hlinkClick r:id="rId3"/>
              </a:rPr>
              <a:t> </a:t>
            </a:r>
            <a:r>
              <a:rPr lang="es-ES" sz="2400" dirty="0" err="1" smtClean="0">
                <a:hlinkClick r:id="rId3"/>
              </a:rPr>
              <a:t>actualitzat</a:t>
            </a:r>
            <a:r>
              <a:rPr lang="es-ES" sz="2400" dirty="0" smtClean="0">
                <a:hlinkClick r:id="rId3"/>
              </a:rPr>
              <a:t> al mapa</a:t>
            </a:r>
            <a:endParaRPr lang="es-ES" sz="2400" dirty="0" smtClean="0"/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4" cstate="print"/>
          <a:srcRect l="26278" t="27035" r="27063" b="15380"/>
          <a:stretch>
            <a:fillRect/>
          </a:stretch>
        </p:blipFill>
        <p:spPr bwMode="auto">
          <a:xfrm>
            <a:off x="3275856" y="836712"/>
            <a:ext cx="568863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0920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/>
          <a:srcRect r="1316" b="35300"/>
          <a:stretch>
            <a:fillRect/>
          </a:stretch>
        </p:blipFill>
        <p:spPr>
          <a:xfrm>
            <a:off x="2699792" y="373228"/>
            <a:ext cx="5400600" cy="6069885"/>
          </a:xfrm>
          <a:prstGeom prst="rect">
            <a:avLst/>
          </a:prstGeom>
        </p:spPr>
      </p:pic>
      <p:sp>
        <p:nvSpPr>
          <p:cNvPr id="3" name="Títol 4"/>
          <p:cNvSpPr>
            <a:spLocks noGrp="1"/>
          </p:cNvSpPr>
          <p:nvPr>
            <p:ph type="title"/>
          </p:nvPr>
        </p:nvSpPr>
        <p:spPr>
          <a:xfrm>
            <a:off x="539552" y="1700808"/>
            <a:ext cx="2160240" cy="432048"/>
          </a:xfrm>
        </p:spPr>
        <p:txBody>
          <a:bodyPr/>
          <a:lstStyle/>
          <a:p>
            <a:pPr algn="l"/>
            <a:r>
              <a:rPr lang="ca-ES" sz="2600" kern="0" dirty="0" smtClean="0"/>
              <a:t>N</a:t>
            </a:r>
            <a:r>
              <a:rPr lang="ca-ES" sz="2600" kern="0" noProof="0" dirty="0" err="1" smtClean="0"/>
              <a:t>ova</a:t>
            </a:r>
            <a:r>
              <a:rPr lang="ca-ES" sz="2600" kern="0" noProof="0" dirty="0" smtClean="0"/>
              <a:t> solució de </a:t>
            </a:r>
            <a:r>
              <a:rPr lang="ca-ES" sz="2600" kern="0" noProof="0" dirty="0" err="1" smtClean="0"/>
              <a:t>seu-e</a:t>
            </a:r>
            <a:endParaRPr lang="ca-ES" sz="2600" kern="0" noProof="0" dirty="0"/>
          </a:p>
        </p:txBody>
      </p:sp>
    </p:spTree>
    <p:extLst>
      <p:ext uri="{BB962C8B-B14F-4D97-AF65-F5344CB8AC3E}">
        <p14:creationId xmlns="" xmlns:p14="http://schemas.microsoft.com/office/powerpoint/2010/main" val="167262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99592" y="1412776"/>
            <a:ext cx="777686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>
              <a:lnSpc>
                <a:spcPct val="150000"/>
              </a:lnSpc>
              <a:spcBef>
                <a:spcPct val="20000"/>
              </a:spcBef>
              <a:buClr>
                <a:srgbClr val="FF3300"/>
              </a:buClr>
              <a:buSzPct val="100000"/>
              <a:buFont typeface="Arial" pitchFamily="34" charset="0"/>
              <a:buChar char="•"/>
              <a:defRPr/>
            </a:pPr>
            <a:endParaRPr lang="pt-BR" sz="2800" kern="0" dirty="0"/>
          </a:p>
        </p:txBody>
      </p:sp>
      <p:sp>
        <p:nvSpPr>
          <p:cNvPr id="6" name="Títo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noProof="0" dirty="0" smtClean="0"/>
              <a:t>Índex</a:t>
            </a:r>
            <a:endParaRPr lang="ca-ES" noProof="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0" indent="-457200">
              <a:lnSpc>
                <a:spcPct val="150000"/>
              </a:lnSpc>
              <a:buClr>
                <a:srgbClr val="FF3300"/>
              </a:buClr>
              <a:buSzPct val="100000"/>
              <a:defRPr/>
            </a:pPr>
            <a:r>
              <a:rPr lang="ca-ES" sz="3200" dirty="0" smtClean="0"/>
              <a:t>Projecte comú de la Llei de Transparència</a:t>
            </a:r>
          </a:p>
          <a:p>
            <a:pPr marL="457200" lvl="0" indent="-457200">
              <a:lnSpc>
                <a:spcPct val="150000"/>
              </a:lnSpc>
              <a:buClr>
                <a:srgbClr val="FF3300"/>
              </a:buClr>
              <a:buSzPct val="100000"/>
              <a:defRPr/>
            </a:pPr>
            <a:r>
              <a:rPr lang="ca-ES" sz="3200" dirty="0" smtClean="0"/>
              <a:t>Recursos del Consorci AOC en Transparència</a:t>
            </a:r>
          </a:p>
          <a:p>
            <a:pPr marL="457200" lvl="0" indent="-457200">
              <a:lnSpc>
                <a:spcPct val="150000"/>
              </a:lnSpc>
              <a:buClr>
                <a:srgbClr val="FF3300"/>
              </a:buClr>
              <a:buSzPct val="100000"/>
              <a:defRPr/>
            </a:pPr>
            <a:r>
              <a:rPr lang="ca-ES" sz="3200" dirty="0" smtClean="0"/>
              <a:t>Servei de Transparència:</a:t>
            </a:r>
          </a:p>
          <a:p>
            <a:pPr marL="857250" lvl="1" indent="-457200">
              <a:lnSpc>
                <a:spcPct val="150000"/>
              </a:lnSpc>
              <a:buClr>
                <a:srgbClr val="FF3300"/>
              </a:buClr>
              <a:buSzPct val="100000"/>
              <a:defRPr/>
            </a:pPr>
            <a:r>
              <a:rPr lang="es-ES" sz="3200" dirty="0" err="1" smtClean="0"/>
              <a:t>Presentació</a:t>
            </a:r>
            <a:endParaRPr lang="ca-ES" sz="3200" dirty="0" smtClean="0"/>
          </a:p>
          <a:p>
            <a:pPr marL="857250" lvl="1" indent="-457200">
              <a:lnSpc>
                <a:spcPct val="150000"/>
              </a:lnSpc>
              <a:buClr>
                <a:srgbClr val="FF3300"/>
              </a:buClr>
              <a:buSzPct val="100000"/>
              <a:defRPr/>
            </a:pPr>
            <a:r>
              <a:rPr lang="ca-ES" sz="3200" dirty="0" smtClean="0"/>
              <a:t>Quina informació s’ha de publicar?</a:t>
            </a:r>
          </a:p>
          <a:p>
            <a:pPr marL="857250" lvl="1" indent="-457200">
              <a:lnSpc>
                <a:spcPct val="150000"/>
              </a:lnSpc>
              <a:buClr>
                <a:srgbClr val="FF3300"/>
              </a:buClr>
              <a:buSzPct val="100000"/>
              <a:defRPr/>
            </a:pPr>
            <a:r>
              <a:rPr lang="es-ES" sz="3200" dirty="0" err="1" smtClean="0"/>
              <a:t>Gestió</a:t>
            </a:r>
            <a:r>
              <a:rPr lang="es-ES" sz="3200" dirty="0" smtClean="0"/>
              <a:t> i </a:t>
            </a:r>
            <a:r>
              <a:rPr lang="es-ES" sz="3200" dirty="0" err="1" smtClean="0"/>
              <a:t>edició</a:t>
            </a:r>
            <a:r>
              <a:rPr lang="es-ES" sz="3200" dirty="0" smtClean="0"/>
              <a:t> de </a:t>
            </a:r>
            <a:r>
              <a:rPr lang="es-ES" sz="3200" dirty="0" err="1" smtClean="0"/>
              <a:t>continguts</a:t>
            </a:r>
            <a:endParaRPr lang="es-ES" sz="3200" dirty="0" smtClean="0"/>
          </a:p>
          <a:p>
            <a:pPr marL="457200" indent="-457200">
              <a:lnSpc>
                <a:spcPct val="150000"/>
              </a:lnSpc>
              <a:buClr>
                <a:srgbClr val="FF3300"/>
              </a:buClr>
              <a:buSzPct val="100000"/>
              <a:defRPr/>
            </a:pPr>
            <a:r>
              <a:rPr lang="es-ES" sz="3200" dirty="0" smtClean="0"/>
              <a:t>Resta de recursos del Consorci AOC</a:t>
            </a:r>
            <a:endParaRPr lang="ca-ES" sz="3200" dirty="0" smtClean="0"/>
          </a:p>
          <a:p>
            <a:pPr marL="457200" lvl="0" indent="-457200">
              <a:lnSpc>
                <a:spcPct val="150000"/>
              </a:lnSpc>
              <a:buClr>
                <a:srgbClr val="FF3300"/>
              </a:buClr>
              <a:buSzPct val="100000"/>
              <a:defRPr/>
            </a:pPr>
            <a:r>
              <a:rPr lang="ca-ES" sz="3200" dirty="0" smtClean="0"/>
              <a:t>Serveis de suport</a:t>
            </a:r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49971-07E7-42AE-ABE1-664DA801E8AA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323528" y="836712"/>
            <a:ext cx="8496944" cy="792088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68750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 3"/>
          <p:cNvGrpSpPr/>
          <p:nvPr/>
        </p:nvGrpSpPr>
        <p:grpSpPr>
          <a:xfrm>
            <a:off x="2627784" y="200422"/>
            <a:ext cx="6087414" cy="6468938"/>
            <a:chOff x="3707904" y="128414"/>
            <a:chExt cx="5112246" cy="543265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3489" r="1395" b="57549"/>
            <a:stretch/>
          </p:blipFill>
          <p:spPr bwMode="auto">
            <a:xfrm>
              <a:off x="3707904" y="128414"/>
              <a:ext cx="5112246" cy="3919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70154" r="1395" b="21166"/>
            <a:stretch/>
          </p:blipFill>
          <p:spPr bwMode="auto">
            <a:xfrm>
              <a:off x="3707904" y="3923891"/>
              <a:ext cx="5112246" cy="873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92407" r="1395" b="-1"/>
            <a:stretch/>
          </p:blipFill>
          <p:spPr bwMode="auto">
            <a:xfrm>
              <a:off x="3707904" y="4797152"/>
              <a:ext cx="5112246" cy="763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ítol 4"/>
          <p:cNvSpPr>
            <a:spLocks noGrp="1"/>
          </p:cNvSpPr>
          <p:nvPr>
            <p:ph type="title"/>
          </p:nvPr>
        </p:nvSpPr>
        <p:spPr>
          <a:xfrm>
            <a:off x="539552" y="1700808"/>
            <a:ext cx="2160240" cy="432048"/>
          </a:xfrm>
        </p:spPr>
        <p:txBody>
          <a:bodyPr/>
          <a:lstStyle/>
          <a:p>
            <a:pPr algn="l"/>
            <a:r>
              <a:rPr lang="ca-ES" sz="2600" kern="0" noProof="0" dirty="0" smtClean="0"/>
              <a:t>Portal de transparència per als ens locals</a:t>
            </a:r>
            <a:endParaRPr lang="ca-ES" sz="2600" kern="0" noProof="0" dirty="0"/>
          </a:p>
        </p:txBody>
      </p:sp>
    </p:spTree>
    <p:extLst>
      <p:ext uri="{BB962C8B-B14F-4D97-AF65-F5344CB8AC3E}">
        <p14:creationId xmlns="" xmlns:p14="http://schemas.microsoft.com/office/powerpoint/2010/main" val="44815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2304256" cy="706090"/>
          </a:xfrm>
        </p:spPr>
        <p:txBody>
          <a:bodyPr>
            <a:noAutofit/>
          </a:bodyPr>
          <a:lstStyle/>
          <a:p>
            <a:r>
              <a:rPr lang="ca-ES" dirty="0" smtClean="0"/>
              <a:t>Estructura ítems</a:t>
            </a:r>
            <a:endParaRPr lang="ca-ES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 l="29822" t="5625" r="31197" b="4306"/>
          <a:stretch>
            <a:fillRect/>
          </a:stretch>
        </p:blipFill>
        <p:spPr bwMode="auto">
          <a:xfrm>
            <a:off x="4572000" y="116632"/>
            <a:ext cx="3676598" cy="679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QuadreDeText 6"/>
          <p:cNvSpPr txBox="1"/>
          <p:nvPr/>
        </p:nvSpPr>
        <p:spPr>
          <a:xfrm>
            <a:off x="2267521" y="548680"/>
            <a:ext cx="1259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FF0000"/>
                </a:solidFill>
              </a:rPr>
              <a:t>Metadades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8" name="QuadreDeText 7"/>
          <p:cNvSpPr txBox="1"/>
          <p:nvPr/>
        </p:nvSpPr>
        <p:spPr>
          <a:xfrm>
            <a:off x="2267521" y="188640"/>
            <a:ext cx="612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FF0000"/>
                </a:solidFill>
              </a:rPr>
              <a:t>Títol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9" name="QuadreDeText 8"/>
          <p:cNvSpPr txBox="1"/>
          <p:nvPr/>
        </p:nvSpPr>
        <p:spPr>
          <a:xfrm>
            <a:off x="2267521" y="1124744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FF0000"/>
                </a:solidFill>
              </a:rPr>
              <a:t>Descripció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0" name="QuadreDeText 9"/>
          <p:cNvSpPr txBox="1"/>
          <p:nvPr/>
        </p:nvSpPr>
        <p:spPr>
          <a:xfrm>
            <a:off x="2267521" y="2708920"/>
            <a:ext cx="2155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FF0000"/>
                </a:solidFill>
              </a:rPr>
              <a:t>Dades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automàtiques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1" name="QuadreDeText 10"/>
          <p:cNvSpPr txBox="1"/>
          <p:nvPr/>
        </p:nvSpPr>
        <p:spPr>
          <a:xfrm>
            <a:off x="2267521" y="5013176"/>
            <a:ext cx="216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FF0000"/>
                </a:solidFill>
              </a:rPr>
              <a:t>Representació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dades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2" name="QuadreDeText 11"/>
          <p:cNvSpPr txBox="1"/>
          <p:nvPr/>
        </p:nvSpPr>
        <p:spPr>
          <a:xfrm>
            <a:off x="2267521" y="6488668"/>
            <a:ext cx="163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FF0000"/>
                </a:solidFill>
              </a:rPr>
              <a:t>Dades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manuals</a:t>
            </a:r>
            <a:endParaRPr lang="ca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903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06090"/>
          </a:xfrm>
        </p:spPr>
        <p:txBody>
          <a:bodyPr>
            <a:noAutofit/>
          </a:bodyPr>
          <a:lstStyle/>
          <a:p>
            <a:r>
              <a:rPr lang="ca-ES" dirty="0" smtClean="0"/>
              <a:t>Gestió de continguts</a:t>
            </a:r>
            <a:endParaRPr lang="ca-ES" dirty="0"/>
          </a:p>
        </p:txBody>
      </p:sp>
      <p:sp>
        <p:nvSpPr>
          <p:cNvPr id="4" name="Contenidor de contingut 3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Autofit/>
          </a:bodyPr>
          <a:lstStyle/>
          <a:p>
            <a:r>
              <a:rPr lang="es-ES" b="0" dirty="0" err="1" smtClean="0"/>
              <a:t>Gestió</a:t>
            </a:r>
            <a:r>
              <a:rPr lang="es-ES" b="0" dirty="0" smtClean="0"/>
              <a:t> </a:t>
            </a:r>
            <a:r>
              <a:rPr lang="es-ES" b="0" dirty="0" err="1" smtClean="0"/>
              <a:t>d’usuaris</a:t>
            </a:r>
            <a:r>
              <a:rPr lang="es-ES" b="0" dirty="0" smtClean="0"/>
              <a:t>: Gestor </a:t>
            </a:r>
            <a:r>
              <a:rPr lang="es-ES" b="0" dirty="0" err="1" smtClean="0"/>
              <a:t>d’usuari</a:t>
            </a:r>
            <a:r>
              <a:rPr lang="es-ES" b="0" dirty="0" smtClean="0"/>
              <a:t> a </a:t>
            </a:r>
            <a:r>
              <a:rPr lang="es-ES" b="0" dirty="0" err="1" smtClean="0"/>
              <a:t>l’EACAT</a:t>
            </a:r>
            <a:endParaRPr lang="es-ES" b="0" dirty="0" smtClean="0"/>
          </a:p>
          <a:p>
            <a:r>
              <a:rPr lang="es-ES" b="0" dirty="0" err="1" smtClean="0"/>
              <a:t>Accés</a:t>
            </a:r>
            <a:r>
              <a:rPr lang="es-ES" b="0" dirty="0" smtClean="0"/>
              <a:t> al portal: EACAT &gt; </a:t>
            </a:r>
            <a:r>
              <a:rPr lang="es-ES" b="0" dirty="0" err="1" smtClean="0"/>
              <a:t>Aplicacions</a:t>
            </a:r>
            <a:r>
              <a:rPr lang="es-ES" b="0" dirty="0" smtClean="0"/>
              <a:t> &gt; </a:t>
            </a:r>
            <a:r>
              <a:rPr lang="es-ES" b="0" dirty="0" err="1" smtClean="0"/>
              <a:t>Seu</a:t>
            </a:r>
            <a:r>
              <a:rPr lang="es-ES" b="0" dirty="0" smtClean="0"/>
              <a:t>-e 2.0 i </a:t>
            </a:r>
            <a:r>
              <a:rPr lang="es-ES" b="0" dirty="0" err="1" smtClean="0"/>
              <a:t>Servei</a:t>
            </a:r>
            <a:r>
              <a:rPr lang="es-ES" b="0" dirty="0" smtClean="0"/>
              <a:t> de </a:t>
            </a:r>
            <a:r>
              <a:rPr lang="es-ES" b="0" dirty="0" err="1" smtClean="0"/>
              <a:t>Transparència</a:t>
            </a:r>
            <a:endParaRPr lang="es-ES" b="0" dirty="0" smtClean="0"/>
          </a:p>
          <a:p>
            <a:pPr lvl="1">
              <a:buNone/>
            </a:pPr>
            <a:endParaRPr lang="es-E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5062" t="15187" r="2801" b="11408"/>
          <a:stretch>
            <a:fillRect/>
          </a:stretch>
        </p:blipFill>
        <p:spPr bwMode="auto">
          <a:xfrm>
            <a:off x="611560" y="2636912"/>
            <a:ext cx="5400600" cy="344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0943" t="69101" r="66077" b="21791"/>
          <a:stretch>
            <a:fillRect/>
          </a:stretch>
        </p:blipFill>
        <p:spPr bwMode="auto">
          <a:xfrm>
            <a:off x="6191672" y="5805264"/>
            <a:ext cx="295232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Forma 8"/>
          <p:cNvCxnSpPr>
            <a:stCxn id="6" idx="3"/>
            <a:endCxn id="5" idx="0"/>
          </p:cNvCxnSpPr>
          <p:nvPr/>
        </p:nvCxnSpPr>
        <p:spPr>
          <a:xfrm>
            <a:off x="6012160" y="4357983"/>
            <a:ext cx="1655676" cy="1447281"/>
          </a:xfrm>
          <a:prstGeom prst="bentConnector2">
            <a:avLst/>
          </a:prstGeom>
          <a:ln w="730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3903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99592" y="1412776"/>
            <a:ext cx="777686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>
              <a:lnSpc>
                <a:spcPct val="150000"/>
              </a:lnSpc>
              <a:spcBef>
                <a:spcPct val="20000"/>
              </a:spcBef>
              <a:buClr>
                <a:srgbClr val="FF3300"/>
              </a:buClr>
              <a:buSzPct val="100000"/>
              <a:buFont typeface="Arial" pitchFamily="34" charset="0"/>
              <a:buChar char="•"/>
              <a:defRPr/>
            </a:pPr>
            <a:endParaRPr lang="pt-BR" sz="2800" kern="0" dirty="0"/>
          </a:p>
        </p:txBody>
      </p:sp>
      <p:sp>
        <p:nvSpPr>
          <p:cNvPr id="6" name="Títo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Índex</a:t>
            </a:r>
            <a:endParaRPr lang="ca-ES" noProof="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0" indent="-457200">
              <a:lnSpc>
                <a:spcPct val="150000"/>
              </a:lnSpc>
              <a:buClr>
                <a:srgbClr val="FF3300"/>
              </a:buClr>
              <a:buSzPct val="100000"/>
              <a:defRPr/>
            </a:pPr>
            <a:r>
              <a:rPr lang="ca-ES" sz="3200" dirty="0" smtClean="0"/>
              <a:t>Projecte comú de la Llei de Transparència</a:t>
            </a:r>
          </a:p>
          <a:p>
            <a:pPr marL="457200" lvl="0" indent="-457200">
              <a:lnSpc>
                <a:spcPct val="150000"/>
              </a:lnSpc>
              <a:buClr>
                <a:srgbClr val="FF3300"/>
              </a:buClr>
              <a:buSzPct val="100000"/>
              <a:defRPr/>
            </a:pPr>
            <a:r>
              <a:rPr lang="ca-ES" sz="3200" dirty="0" smtClean="0"/>
              <a:t>Recursos del Consorci AOC en Transparència</a:t>
            </a:r>
          </a:p>
          <a:p>
            <a:pPr marL="457200" lvl="0" indent="-457200">
              <a:lnSpc>
                <a:spcPct val="150000"/>
              </a:lnSpc>
              <a:buClr>
                <a:srgbClr val="FF3300"/>
              </a:buClr>
              <a:buSzPct val="100000"/>
              <a:defRPr/>
            </a:pPr>
            <a:r>
              <a:rPr lang="ca-ES" sz="3200" dirty="0" smtClean="0"/>
              <a:t>Servei de Transparència:</a:t>
            </a:r>
          </a:p>
          <a:p>
            <a:pPr marL="857250" lvl="1" indent="-457200">
              <a:lnSpc>
                <a:spcPct val="150000"/>
              </a:lnSpc>
              <a:buClr>
                <a:srgbClr val="FF3300"/>
              </a:buClr>
              <a:buSzPct val="100000"/>
              <a:defRPr/>
            </a:pPr>
            <a:r>
              <a:rPr lang="es-ES" sz="3200" dirty="0" err="1" smtClean="0"/>
              <a:t>Presentació</a:t>
            </a:r>
            <a:endParaRPr lang="ca-ES" sz="3200" dirty="0" smtClean="0"/>
          </a:p>
          <a:p>
            <a:pPr marL="857250" lvl="1" indent="-457200">
              <a:lnSpc>
                <a:spcPct val="150000"/>
              </a:lnSpc>
              <a:buClr>
                <a:srgbClr val="FF3300"/>
              </a:buClr>
              <a:buSzPct val="100000"/>
              <a:defRPr/>
            </a:pPr>
            <a:r>
              <a:rPr lang="ca-ES" sz="3200" dirty="0" smtClean="0"/>
              <a:t>Quina informació s’ha de publicar?</a:t>
            </a:r>
          </a:p>
          <a:p>
            <a:pPr marL="857250" lvl="1" indent="-457200">
              <a:lnSpc>
                <a:spcPct val="150000"/>
              </a:lnSpc>
              <a:buClr>
                <a:srgbClr val="FF3300"/>
              </a:buClr>
              <a:buSzPct val="100000"/>
              <a:defRPr/>
            </a:pPr>
            <a:r>
              <a:rPr lang="es-ES" sz="3200" dirty="0" err="1" smtClean="0"/>
              <a:t>Gestió</a:t>
            </a:r>
            <a:r>
              <a:rPr lang="es-ES" sz="3200" dirty="0" smtClean="0"/>
              <a:t> i </a:t>
            </a:r>
            <a:r>
              <a:rPr lang="es-ES" sz="3200" dirty="0" err="1" smtClean="0"/>
              <a:t>edició</a:t>
            </a:r>
            <a:r>
              <a:rPr lang="es-ES" sz="3200" dirty="0" smtClean="0"/>
              <a:t> de </a:t>
            </a:r>
            <a:r>
              <a:rPr lang="es-ES" sz="3200" dirty="0" err="1" smtClean="0"/>
              <a:t>continguts</a:t>
            </a:r>
            <a:endParaRPr lang="es-ES" sz="3200" dirty="0" smtClean="0"/>
          </a:p>
          <a:p>
            <a:pPr marL="457200" indent="-457200">
              <a:lnSpc>
                <a:spcPct val="150000"/>
              </a:lnSpc>
              <a:buClr>
                <a:srgbClr val="FF3300"/>
              </a:buClr>
              <a:buSzPct val="100000"/>
              <a:defRPr/>
            </a:pPr>
            <a:r>
              <a:rPr lang="es-ES" sz="3200" dirty="0" smtClean="0"/>
              <a:t>Resta de recursos del Consorci AOC</a:t>
            </a:r>
            <a:endParaRPr lang="ca-ES" sz="3200" dirty="0" smtClean="0"/>
          </a:p>
          <a:p>
            <a:pPr marL="457200" lvl="0" indent="-457200">
              <a:lnSpc>
                <a:spcPct val="150000"/>
              </a:lnSpc>
              <a:buClr>
                <a:srgbClr val="FF3300"/>
              </a:buClr>
              <a:buSzPct val="100000"/>
              <a:defRPr/>
            </a:pPr>
            <a:r>
              <a:rPr lang="ca-ES" sz="3200" dirty="0" smtClean="0"/>
              <a:t>Serveis de suport</a:t>
            </a:r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49971-07E7-42AE-ABE1-664DA801E8AA}" type="slidenum">
              <a:rPr lang="es-ES" smtClean="0"/>
              <a:pPr/>
              <a:t>23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467544" y="5085184"/>
            <a:ext cx="8496944" cy="792088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68750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06090"/>
          </a:xfrm>
        </p:spPr>
        <p:txBody>
          <a:bodyPr>
            <a:noAutofit/>
          </a:bodyPr>
          <a:lstStyle/>
          <a:p>
            <a:r>
              <a:rPr lang="ca-ES" dirty="0" smtClean="0"/>
              <a:t>Recursos del Consorci AOC</a:t>
            </a:r>
            <a:endParaRPr lang="ca-ES" dirty="0"/>
          </a:p>
        </p:txBody>
      </p:sp>
      <p:sp>
        <p:nvSpPr>
          <p:cNvPr id="4" name="Contenidor de contingut 3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Autofit/>
          </a:bodyPr>
          <a:lstStyle/>
          <a:p>
            <a:r>
              <a:rPr lang="ca-ES" sz="28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Portal de transparència </a:t>
            </a:r>
            <a:r>
              <a:rPr lang="ca-ES" sz="2800" b="0" dirty="0" smtClean="0"/>
              <a:t>per als ens locals</a:t>
            </a:r>
          </a:p>
          <a:p>
            <a:r>
              <a:rPr lang="ca-ES" sz="2800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Repositori</a:t>
            </a:r>
            <a:r>
              <a:rPr lang="ca-ES" sz="28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de dades obertes de Transparència</a:t>
            </a:r>
            <a:r>
              <a:rPr lang="ca-ES" sz="2800" b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ca-ES" sz="2800" b="0" dirty="0" smtClean="0"/>
              <a:t>dels ens locals de Catalunya</a:t>
            </a:r>
          </a:p>
          <a:p>
            <a:r>
              <a:rPr lang="ca-ES" sz="28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Formularis electrònics </a:t>
            </a:r>
            <a:r>
              <a:rPr lang="ca-ES" sz="2800" b="0" dirty="0" smtClean="0"/>
              <a:t>(via </a:t>
            </a:r>
            <a:r>
              <a:rPr lang="ca-ES" sz="2800" b="0" dirty="0" err="1" smtClean="0"/>
              <a:t>e-TRAM</a:t>
            </a:r>
            <a:r>
              <a:rPr lang="ca-ES" sz="2800" b="0" dirty="0" smtClean="0"/>
              <a:t>):</a:t>
            </a:r>
          </a:p>
          <a:p>
            <a:pPr lvl="1"/>
            <a:r>
              <a:rPr lang="ca-ES" sz="2800" dirty="0" smtClean="0"/>
              <a:t>Sol·licitud d'accés a la informació pública</a:t>
            </a:r>
            <a:r>
              <a:rPr lang="ca-ES" sz="2800" b="0" dirty="0" smtClean="0"/>
              <a:t> (art.27)</a:t>
            </a:r>
          </a:p>
          <a:p>
            <a:pPr lvl="1"/>
            <a:r>
              <a:rPr lang="ca-ES" sz="2800" dirty="0" smtClean="0"/>
              <a:t>Formulari de propostes i suggeriments (art.61)</a:t>
            </a:r>
            <a:endParaRPr lang="ca-ES" sz="2800" b="0" dirty="0" smtClean="0"/>
          </a:p>
          <a:p>
            <a:r>
              <a:rPr lang="ca-ES" sz="28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Tramesa genèrica</a:t>
            </a:r>
            <a:r>
              <a:rPr lang="ca-ES" sz="2800" b="0" dirty="0" smtClean="0"/>
              <a:t> (via EACAT) (art.30) sol·licitud d'informació o derivació de sol·licituds sobre temes de transparència entre ens.</a:t>
            </a:r>
          </a:p>
          <a:p>
            <a:r>
              <a:rPr lang="ca-ES" sz="28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Model de documents i exemples d’ús</a:t>
            </a:r>
          </a:p>
          <a:p>
            <a:r>
              <a:rPr lang="es-ES" sz="28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Portal de </a:t>
            </a:r>
            <a:r>
              <a:rPr lang="es-ES" sz="2800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suport</a:t>
            </a:r>
            <a:endParaRPr lang="ca-ES" sz="2800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903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06090"/>
          </a:xfrm>
        </p:spPr>
        <p:txBody>
          <a:bodyPr>
            <a:noAutofit/>
          </a:bodyPr>
          <a:lstStyle/>
          <a:p>
            <a:r>
              <a:rPr lang="ca-ES" dirty="0" smtClean="0"/>
              <a:t>Creació repositori de dades locals (I)</a:t>
            </a:r>
            <a:endParaRPr lang="ca-ES" dirty="0"/>
          </a:p>
        </p:txBody>
      </p:sp>
      <p:sp>
        <p:nvSpPr>
          <p:cNvPr id="4" name="Contenidor de contingut 3"/>
          <p:cNvSpPr>
            <a:spLocks noGrp="1"/>
          </p:cNvSpPr>
          <p:nvPr>
            <p:ph idx="1"/>
          </p:nvPr>
        </p:nvSpPr>
        <p:spPr>
          <a:xfrm>
            <a:off x="457200" y="764704"/>
            <a:ext cx="8686800" cy="5361459"/>
          </a:xfrm>
        </p:spPr>
        <p:txBody>
          <a:bodyPr>
            <a:noAutofit/>
          </a:bodyPr>
          <a:lstStyle/>
          <a:p>
            <a:r>
              <a:rPr lang="es-ES" dirty="0" err="1" smtClean="0">
                <a:solidFill>
                  <a:srgbClr val="C00000"/>
                </a:solidFill>
              </a:rPr>
              <a:t>Fonts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  <a:r>
              <a:rPr lang="es-ES" dirty="0" err="1" smtClean="0">
                <a:solidFill>
                  <a:srgbClr val="C00000"/>
                </a:solidFill>
              </a:rPr>
              <a:t>supramunicipals</a:t>
            </a:r>
            <a:r>
              <a:rPr lang="es-ES" dirty="0" smtClean="0">
                <a:solidFill>
                  <a:srgbClr val="C00000"/>
                </a:solidFill>
              </a:rPr>
              <a:t>:</a:t>
            </a:r>
          </a:p>
          <a:p>
            <a:pPr lvl="1"/>
            <a:r>
              <a:rPr lang="es-ES" dirty="0" err="1" smtClean="0">
                <a:solidFill>
                  <a:srgbClr val="C00000"/>
                </a:solidFill>
              </a:rPr>
              <a:t>Exemples</a:t>
            </a:r>
            <a:r>
              <a:rPr lang="es-ES" dirty="0" smtClean="0">
                <a:solidFill>
                  <a:srgbClr val="C00000"/>
                </a:solidFill>
              </a:rPr>
              <a:t> de </a:t>
            </a:r>
            <a:r>
              <a:rPr lang="es-ES" dirty="0" err="1" smtClean="0">
                <a:solidFill>
                  <a:srgbClr val="C00000"/>
                </a:solidFill>
              </a:rPr>
              <a:t>dades</a:t>
            </a:r>
            <a:r>
              <a:rPr lang="es-ES" dirty="0" smtClean="0">
                <a:solidFill>
                  <a:srgbClr val="C00000"/>
                </a:solidFill>
              </a:rPr>
              <a:t>:</a:t>
            </a:r>
          </a:p>
          <a:p>
            <a:pPr lvl="2"/>
            <a:r>
              <a:rPr lang="es-ES" sz="2000" dirty="0" err="1" smtClean="0"/>
              <a:t>Dades</a:t>
            </a:r>
            <a:r>
              <a:rPr lang="es-ES" sz="2000" dirty="0" smtClean="0"/>
              <a:t> </a:t>
            </a:r>
            <a:r>
              <a:rPr lang="es-ES" sz="2000" dirty="0" err="1" smtClean="0"/>
              <a:t>generals</a:t>
            </a:r>
            <a:r>
              <a:rPr lang="es-ES" sz="2000" dirty="0" smtClean="0"/>
              <a:t> de </a:t>
            </a:r>
            <a:r>
              <a:rPr lang="es-ES" sz="2000" dirty="0" err="1" smtClean="0"/>
              <a:t>l’ens</a:t>
            </a:r>
            <a:r>
              <a:rPr lang="es-ES" sz="2000" dirty="0" smtClean="0"/>
              <a:t> (</a:t>
            </a:r>
            <a:r>
              <a:rPr lang="es-ES" sz="2000" dirty="0" err="1" smtClean="0"/>
              <a:t>Governació</a:t>
            </a:r>
            <a:r>
              <a:rPr lang="es-ES" sz="2000" dirty="0" smtClean="0"/>
              <a:t>)</a:t>
            </a:r>
          </a:p>
          <a:p>
            <a:pPr lvl="2"/>
            <a:r>
              <a:rPr lang="es-ES" sz="2000" b="0" dirty="0" err="1" smtClean="0"/>
              <a:t>Pressupostos</a:t>
            </a:r>
            <a:r>
              <a:rPr lang="es-ES" sz="2000" b="0" dirty="0" smtClean="0"/>
              <a:t> (</a:t>
            </a:r>
            <a:r>
              <a:rPr lang="es-ES" sz="2000" b="0" dirty="0" err="1" smtClean="0"/>
              <a:t>Governació</a:t>
            </a:r>
            <a:r>
              <a:rPr lang="es-ES" sz="2000" b="0" dirty="0" smtClean="0"/>
              <a:t>)</a:t>
            </a:r>
          </a:p>
          <a:p>
            <a:pPr lvl="2"/>
            <a:r>
              <a:rPr lang="es-ES" sz="2000" dirty="0" err="1" smtClean="0"/>
              <a:t>Actes</a:t>
            </a:r>
            <a:r>
              <a:rPr lang="es-ES" sz="2000" dirty="0" smtClean="0"/>
              <a:t> (</a:t>
            </a:r>
            <a:r>
              <a:rPr lang="es-ES" sz="2000" dirty="0" err="1" smtClean="0"/>
              <a:t>Governació</a:t>
            </a:r>
            <a:r>
              <a:rPr lang="es-ES" sz="2000" dirty="0" smtClean="0"/>
              <a:t> –ACTECA)</a:t>
            </a:r>
            <a:endParaRPr lang="es-ES" sz="2000" b="0" dirty="0" smtClean="0"/>
          </a:p>
          <a:p>
            <a:pPr lvl="2"/>
            <a:r>
              <a:rPr lang="es-ES" sz="2000" dirty="0" err="1" smtClean="0"/>
              <a:t>Compte</a:t>
            </a:r>
            <a:r>
              <a:rPr lang="es-ES" sz="2000" dirty="0" smtClean="0"/>
              <a:t> General (Sindicatura de </a:t>
            </a:r>
            <a:r>
              <a:rPr lang="es-ES" sz="2000" dirty="0" err="1" smtClean="0"/>
              <a:t>Comptes</a:t>
            </a:r>
            <a:r>
              <a:rPr lang="es-ES" sz="2000" dirty="0" smtClean="0"/>
              <a:t>)</a:t>
            </a:r>
            <a:endParaRPr lang="es-ES" sz="2000" b="0" dirty="0" smtClean="0"/>
          </a:p>
          <a:p>
            <a:pPr lvl="2"/>
            <a:r>
              <a:rPr lang="es-ES" sz="2000" dirty="0" smtClean="0"/>
              <a:t>Normativa </a:t>
            </a:r>
            <a:r>
              <a:rPr lang="es-ES" sz="2000" dirty="0" err="1" smtClean="0"/>
              <a:t>aprovada</a:t>
            </a:r>
            <a:r>
              <a:rPr lang="es-ES" sz="2000" dirty="0" smtClean="0"/>
              <a:t> (CIDO – </a:t>
            </a:r>
            <a:r>
              <a:rPr lang="es-ES" sz="2000" dirty="0" err="1" smtClean="0"/>
              <a:t>buidatge</a:t>
            </a:r>
            <a:r>
              <a:rPr lang="es-ES" sz="2000" dirty="0" smtClean="0"/>
              <a:t> </a:t>
            </a:r>
            <a:r>
              <a:rPr lang="es-ES" sz="2000" dirty="0" err="1" smtClean="0"/>
              <a:t>diaris</a:t>
            </a:r>
            <a:r>
              <a:rPr lang="es-ES" sz="2000" dirty="0" smtClean="0"/>
              <a:t> </a:t>
            </a:r>
            <a:r>
              <a:rPr lang="es-ES" sz="2000" dirty="0" err="1" smtClean="0"/>
              <a:t>oficials</a:t>
            </a:r>
            <a:r>
              <a:rPr lang="es-ES" sz="2000" dirty="0" smtClean="0"/>
              <a:t>-)</a:t>
            </a:r>
          </a:p>
          <a:p>
            <a:pPr lvl="2"/>
            <a:r>
              <a:rPr lang="es-ES" sz="2000" dirty="0" err="1" smtClean="0"/>
              <a:t>Tauler</a:t>
            </a:r>
            <a:r>
              <a:rPr lang="es-ES" sz="2000" dirty="0" smtClean="0"/>
              <a:t> </a:t>
            </a:r>
            <a:r>
              <a:rPr lang="es-ES" sz="2000" dirty="0" err="1" smtClean="0"/>
              <a:t>d’edictes</a:t>
            </a:r>
            <a:r>
              <a:rPr lang="es-ES" sz="2000" dirty="0" smtClean="0"/>
              <a:t> (</a:t>
            </a:r>
            <a:r>
              <a:rPr lang="es-ES" sz="2000" dirty="0" err="1" smtClean="0"/>
              <a:t>eTauler</a:t>
            </a:r>
            <a:r>
              <a:rPr lang="es-ES" sz="2000" dirty="0" smtClean="0"/>
              <a:t>)</a:t>
            </a:r>
          </a:p>
          <a:p>
            <a:pPr lvl="2"/>
            <a:r>
              <a:rPr lang="es-ES" sz="2000" dirty="0" smtClean="0"/>
              <a:t>Personal (</a:t>
            </a:r>
            <a:r>
              <a:rPr lang="es-ES" sz="2000" dirty="0" err="1" smtClean="0"/>
              <a:t>Banc</a:t>
            </a:r>
            <a:r>
              <a:rPr lang="es-ES" sz="2000" dirty="0" smtClean="0"/>
              <a:t> de </a:t>
            </a:r>
            <a:r>
              <a:rPr lang="es-ES" sz="2000" dirty="0" err="1" smtClean="0"/>
              <a:t>dades</a:t>
            </a:r>
            <a:r>
              <a:rPr lang="es-ES" sz="2000" dirty="0" smtClean="0"/>
              <a:t> </a:t>
            </a:r>
            <a:r>
              <a:rPr lang="es-ES" sz="2000" dirty="0" err="1" smtClean="0"/>
              <a:t>d’ocupació</a:t>
            </a:r>
            <a:r>
              <a:rPr lang="es-ES" sz="2000" dirty="0" smtClean="0"/>
              <a:t> pública)</a:t>
            </a:r>
          </a:p>
          <a:p>
            <a:pPr lvl="2"/>
            <a:r>
              <a:rPr lang="es-ES" sz="2000" dirty="0" smtClean="0"/>
              <a:t>…</a:t>
            </a:r>
          </a:p>
          <a:p>
            <a:pPr lvl="1"/>
            <a:r>
              <a:rPr lang="es-ES" dirty="0" err="1" smtClean="0">
                <a:solidFill>
                  <a:srgbClr val="C00000"/>
                </a:solidFill>
              </a:rPr>
              <a:t>Obtenció</a:t>
            </a:r>
            <a:r>
              <a:rPr lang="es-ES" dirty="0" smtClean="0">
                <a:solidFill>
                  <a:srgbClr val="C00000"/>
                </a:solidFill>
              </a:rPr>
              <a:t> de les </a:t>
            </a:r>
            <a:r>
              <a:rPr lang="es-ES" dirty="0" err="1" smtClean="0">
                <a:solidFill>
                  <a:srgbClr val="C00000"/>
                </a:solidFill>
              </a:rPr>
              <a:t>dades</a:t>
            </a:r>
            <a:r>
              <a:rPr lang="es-ES" dirty="0" smtClean="0">
                <a:solidFill>
                  <a:srgbClr val="C00000"/>
                </a:solidFill>
              </a:rPr>
              <a:t>:</a:t>
            </a:r>
          </a:p>
          <a:p>
            <a:pPr lvl="2"/>
            <a:r>
              <a:rPr lang="es-ES" sz="2000" dirty="0" smtClean="0"/>
              <a:t>Es </a:t>
            </a:r>
            <a:r>
              <a:rPr lang="es-ES" sz="2000" dirty="0" err="1" smtClean="0"/>
              <a:t>carregaran</a:t>
            </a:r>
            <a:r>
              <a:rPr lang="es-ES" sz="2000" dirty="0" smtClean="0"/>
              <a:t> </a:t>
            </a:r>
            <a:r>
              <a:rPr lang="es-ES" sz="2000" dirty="0" err="1" smtClean="0"/>
              <a:t>automàticament</a:t>
            </a:r>
            <a:r>
              <a:rPr lang="es-ES" sz="2000" dirty="0" smtClean="0"/>
              <a:t> al portal, si:</a:t>
            </a:r>
          </a:p>
          <a:p>
            <a:pPr lvl="3"/>
            <a:r>
              <a:rPr lang="es-ES" sz="2000" dirty="0" err="1" smtClean="0"/>
              <a:t>S’han</a:t>
            </a:r>
            <a:r>
              <a:rPr lang="es-ES" sz="2000" dirty="0" smtClean="0"/>
              <a:t> </a:t>
            </a:r>
            <a:r>
              <a:rPr lang="es-ES" sz="2000" dirty="0" err="1" smtClean="0"/>
              <a:t>facilitat</a:t>
            </a:r>
            <a:r>
              <a:rPr lang="es-ES" sz="2000" dirty="0" smtClean="0"/>
              <a:t> a </a:t>
            </a:r>
            <a:r>
              <a:rPr lang="es-ES" sz="2000" dirty="0" err="1" smtClean="0"/>
              <a:t>l’ens</a:t>
            </a:r>
            <a:r>
              <a:rPr lang="es-ES" sz="2000" dirty="0" smtClean="0"/>
              <a:t> que </a:t>
            </a:r>
            <a:r>
              <a:rPr lang="es-ES" sz="2000" dirty="0" err="1" smtClean="0"/>
              <a:t>pertoqui</a:t>
            </a:r>
            <a:r>
              <a:rPr lang="es-ES" sz="2000" dirty="0" smtClean="0"/>
              <a:t> (Sindicatura, </a:t>
            </a:r>
            <a:r>
              <a:rPr lang="es-ES" sz="2000" dirty="0" err="1" smtClean="0"/>
              <a:t>Governació</a:t>
            </a:r>
            <a:r>
              <a:rPr lang="es-ES" sz="2000" dirty="0" smtClean="0"/>
              <a:t>, etc.)</a:t>
            </a:r>
            <a:endParaRPr lang="ca-ES" sz="2000" dirty="0" smtClean="0"/>
          </a:p>
          <a:p>
            <a:pPr lvl="3"/>
            <a:r>
              <a:rPr lang="es-ES" sz="2000" dirty="0" err="1" smtClean="0"/>
              <a:t>L’ens</a:t>
            </a:r>
            <a:r>
              <a:rPr lang="es-ES" sz="2000" dirty="0" smtClean="0"/>
              <a:t> </a:t>
            </a:r>
            <a:r>
              <a:rPr lang="es-ES" sz="2000" dirty="0" err="1" smtClean="0"/>
              <a:t>és</a:t>
            </a:r>
            <a:r>
              <a:rPr lang="es-ES" sz="2000" dirty="0" smtClean="0"/>
              <a:t> </a:t>
            </a:r>
            <a:r>
              <a:rPr lang="es-ES" sz="2000" dirty="0" err="1" smtClean="0"/>
              <a:t>usuari</a:t>
            </a:r>
            <a:r>
              <a:rPr lang="es-ES" sz="2000" dirty="0" smtClean="0"/>
              <a:t> de serveis AOC (</a:t>
            </a:r>
            <a:r>
              <a:rPr lang="es-ES" sz="2000" dirty="0" err="1" smtClean="0"/>
              <a:t>eTauler</a:t>
            </a:r>
            <a:r>
              <a:rPr lang="es-ES" sz="2000" dirty="0" smtClean="0"/>
              <a:t>, </a:t>
            </a:r>
            <a:r>
              <a:rPr lang="es-ES" sz="2000" dirty="0" err="1" smtClean="0"/>
              <a:t>seu</a:t>
            </a:r>
            <a:r>
              <a:rPr lang="es-ES" sz="2000" dirty="0" smtClean="0"/>
              <a:t>-e, perfil del </a:t>
            </a:r>
            <a:r>
              <a:rPr lang="es-ES" sz="2000" dirty="0" err="1" smtClean="0"/>
              <a:t>contractant</a:t>
            </a:r>
            <a:r>
              <a:rPr lang="es-ES" sz="2000" dirty="0" smtClean="0"/>
              <a:t>, etc.) </a:t>
            </a:r>
          </a:p>
        </p:txBody>
      </p:sp>
      <p:sp>
        <p:nvSpPr>
          <p:cNvPr id="5" name="Contenidor de número de diapositiva 70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793EB3-7E65-4789-8981-737D90EE0356}" type="slidenum">
              <a:rPr lang="ca-ES" sz="1200" smtClean="0">
                <a:solidFill>
                  <a:schemeClr val="tx1">
                    <a:tint val="75000"/>
                  </a:schemeClr>
                </a:solidFill>
              </a:rPr>
              <a:pPr marR="0" lvl="0" indent="0" algn="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lang="ca-ES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903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06090"/>
          </a:xfrm>
        </p:spPr>
        <p:txBody>
          <a:bodyPr>
            <a:noAutofit/>
          </a:bodyPr>
          <a:lstStyle/>
          <a:p>
            <a:r>
              <a:rPr lang="ca-ES" dirty="0" smtClean="0"/>
              <a:t>Creació </a:t>
            </a:r>
            <a:r>
              <a:rPr lang="ca-ES" dirty="0" err="1" smtClean="0"/>
              <a:t>repositori</a:t>
            </a:r>
            <a:r>
              <a:rPr lang="ca-ES" dirty="0" smtClean="0"/>
              <a:t> dades locals (II)</a:t>
            </a:r>
            <a:endParaRPr lang="ca-ES" dirty="0"/>
          </a:p>
        </p:txBody>
      </p:sp>
      <p:sp>
        <p:nvSpPr>
          <p:cNvPr id="4" name="Contenidor de contingut 3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Autofit/>
          </a:bodyPr>
          <a:lstStyle/>
          <a:p>
            <a:r>
              <a:rPr lang="es-ES" sz="2800" dirty="0" err="1" smtClean="0">
                <a:solidFill>
                  <a:srgbClr val="C00000"/>
                </a:solidFill>
              </a:rPr>
              <a:t>Dades</a:t>
            </a:r>
            <a:r>
              <a:rPr lang="es-ES" sz="2800" dirty="0" smtClean="0">
                <a:solidFill>
                  <a:srgbClr val="C00000"/>
                </a:solidFill>
              </a:rPr>
              <a:t> </a:t>
            </a:r>
            <a:r>
              <a:rPr lang="es-ES" sz="2800" dirty="0" err="1" smtClean="0">
                <a:solidFill>
                  <a:srgbClr val="C00000"/>
                </a:solidFill>
              </a:rPr>
              <a:t>pròpies</a:t>
            </a:r>
            <a:r>
              <a:rPr lang="es-ES" sz="2800" dirty="0" smtClean="0">
                <a:solidFill>
                  <a:srgbClr val="C00000"/>
                </a:solidFill>
              </a:rPr>
              <a:t> de </a:t>
            </a:r>
            <a:r>
              <a:rPr lang="es-ES" sz="2800" dirty="0" err="1" smtClean="0">
                <a:solidFill>
                  <a:srgbClr val="C00000"/>
                </a:solidFill>
              </a:rPr>
              <a:t>l’ens</a:t>
            </a:r>
            <a:r>
              <a:rPr lang="es-ES" sz="2800" dirty="0" smtClean="0">
                <a:solidFill>
                  <a:srgbClr val="C00000"/>
                </a:solidFill>
              </a:rPr>
              <a:t>:</a:t>
            </a:r>
          </a:p>
          <a:p>
            <a:pPr lvl="1"/>
            <a:r>
              <a:rPr lang="es-ES" sz="2800" dirty="0" err="1" smtClean="0">
                <a:solidFill>
                  <a:srgbClr val="C00000"/>
                </a:solidFill>
              </a:rPr>
              <a:t>Exemples</a:t>
            </a:r>
            <a:r>
              <a:rPr lang="es-ES" sz="2800" dirty="0" smtClean="0">
                <a:solidFill>
                  <a:srgbClr val="C00000"/>
                </a:solidFill>
              </a:rPr>
              <a:t> de </a:t>
            </a:r>
            <a:r>
              <a:rPr lang="es-ES" sz="2800" dirty="0" err="1" smtClean="0">
                <a:solidFill>
                  <a:srgbClr val="C00000"/>
                </a:solidFill>
              </a:rPr>
              <a:t>dades</a:t>
            </a:r>
            <a:r>
              <a:rPr lang="es-ES" sz="2800" dirty="0" smtClean="0">
                <a:solidFill>
                  <a:srgbClr val="C00000"/>
                </a:solidFill>
              </a:rPr>
              <a:t>:</a:t>
            </a:r>
          </a:p>
          <a:p>
            <a:pPr lvl="2"/>
            <a:r>
              <a:rPr lang="es-ES" dirty="0" err="1" smtClean="0"/>
              <a:t>Relació</a:t>
            </a:r>
            <a:r>
              <a:rPr lang="es-ES" dirty="0" smtClean="0"/>
              <a:t> de </a:t>
            </a:r>
            <a:r>
              <a:rPr lang="es-ES" dirty="0" err="1" smtClean="0"/>
              <a:t>llocs</a:t>
            </a:r>
            <a:r>
              <a:rPr lang="es-ES" dirty="0" smtClean="0"/>
              <a:t> de </a:t>
            </a:r>
            <a:r>
              <a:rPr lang="es-ES" dirty="0" err="1" smtClean="0"/>
              <a:t>treball</a:t>
            </a:r>
            <a:endParaRPr lang="es-ES" dirty="0" smtClean="0"/>
          </a:p>
          <a:p>
            <a:pPr lvl="2"/>
            <a:r>
              <a:rPr lang="ca-ES" dirty="0" smtClean="0"/>
              <a:t>Òrgans de govern i funcions</a:t>
            </a:r>
          </a:p>
          <a:p>
            <a:pPr lvl="2"/>
            <a:r>
              <a:rPr lang="ca-ES" dirty="0" smtClean="0"/>
              <a:t>Relació d'alts càrrecs</a:t>
            </a:r>
          </a:p>
          <a:p>
            <a:pPr lvl="2"/>
            <a:r>
              <a:rPr lang="ca-ES" dirty="0" smtClean="0"/>
              <a:t>Alliberats sindicals</a:t>
            </a:r>
          </a:p>
          <a:p>
            <a:pPr lvl="2"/>
            <a:r>
              <a:rPr lang="ca-ES" dirty="0" smtClean="0"/>
              <a:t>Actes administratius amb incidència al domini públic i als serveis públics, etc.</a:t>
            </a:r>
          </a:p>
          <a:p>
            <a:pPr lvl="2"/>
            <a:r>
              <a:rPr lang="es-ES" dirty="0" smtClean="0"/>
              <a:t>…</a:t>
            </a:r>
            <a:endParaRPr lang="ca-ES" dirty="0" smtClean="0"/>
          </a:p>
          <a:p>
            <a:pPr lvl="1"/>
            <a:r>
              <a:rPr lang="es-ES" sz="2800" dirty="0" err="1" smtClean="0">
                <a:solidFill>
                  <a:srgbClr val="C00000"/>
                </a:solidFill>
              </a:rPr>
              <a:t>Obtenció</a:t>
            </a:r>
            <a:r>
              <a:rPr lang="es-ES" sz="2800" dirty="0" smtClean="0">
                <a:solidFill>
                  <a:srgbClr val="C00000"/>
                </a:solidFill>
              </a:rPr>
              <a:t> de les </a:t>
            </a:r>
            <a:r>
              <a:rPr lang="es-ES" sz="2800" dirty="0" err="1" smtClean="0">
                <a:solidFill>
                  <a:srgbClr val="C00000"/>
                </a:solidFill>
              </a:rPr>
              <a:t>dades</a:t>
            </a:r>
            <a:r>
              <a:rPr lang="es-ES" sz="2800" dirty="0" smtClean="0">
                <a:solidFill>
                  <a:srgbClr val="C00000"/>
                </a:solidFill>
              </a:rPr>
              <a:t>:</a:t>
            </a:r>
          </a:p>
          <a:p>
            <a:pPr lvl="2"/>
            <a:r>
              <a:rPr lang="es-ES" dirty="0" err="1" smtClean="0"/>
              <a:t>S’oferiran</a:t>
            </a:r>
            <a:r>
              <a:rPr lang="es-ES" dirty="0" smtClean="0"/>
              <a:t> plantilles per </a:t>
            </a:r>
            <a:r>
              <a:rPr lang="es-ES" dirty="0" err="1" smtClean="0"/>
              <a:t>omplir</a:t>
            </a:r>
            <a:r>
              <a:rPr lang="es-ES" dirty="0" smtClean="0"/>
              <a:t>-les</a:t>
            </a:r>
            <a:endParaRPr lang="ca-ES" dirty="0" smtClean="0"/>
          </a:p>
          <a:p>
            <a:pPr lvl="1"/>
            <a:endParaRPr lang="ca-ES" sz="3600" dirty="0" smtClean="0"/>
          </a:p>
          <a:p>
            <a:pPr lvl="1"/>
            <a:endParaRPr lang="ca-ES" dirty="0" smtClean="0"/>
          </a:p>
          <a:p>
            <a:pPr lvl="1"/>
            <a:endParaRPr lang="ca-ES" dirty="0" smtClean="0"/>
          </a:p>
          <a:p>
            <a:pPr lvl="1"/>
            <a:endParaRPr lang="es-ES" b="0" dirty="0" smtClean="0"/>
          </a:p>
          <a:p>
            <a:pPr lvl="1">
              <a:buNone/>
            </a:pPr>
            <a:endParaRPr lang="ca-ES" dirty="0"/>
          </a:p>
        </p:txBody>
      </p:sp>
      <p:sp>
        <p:nvSpPr>
          <p:cNvPr id="5" name="Contenidor de número de diapositiva 70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793EB3-7E65-4789-8981-737D90EE0356}" type="slidenum">
              <a:rPr lang="ca-ES" sz="1200" smtClean="0">
                <a:solidFill>
                  <a:schemeClr val="tx1">
                    <a:tint val="75000"/>
                  </a:schemeClr>
                </a:solidFill>
              </a:rPr>
              <a:pPr marR="0" lvl="0" indent="0" algn="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lang="ca-ES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903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562074"/>
          </a:xfrm>
        </p:spPr>
        <p:txBody>
          <a:bodyPr/>
          <a:lstStyle/>
          <a:p>
            <a:r>
              <a:rPr lang="ca-ES" dirty="0"/>
              <a:t>Ú</a:t>
            </a:r>
            <a:r>
              <a:rPr lang="ca-ES" noProof="0" dirty="0" smtClean="0"/>
              <a:t>s de les dades obertes supramunicipals</a:t>
            </a:r>
            <a:endParaRPr lang="ca-ES" noProof="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107504" y="980728"/>
            <a:ext cx="4118992" cy="5688632"/>
          </a:xfrm>
        </p:spPr>
        <p:txBody>
          <a:bodyPr>
            <a:normAutofit/>
          </a:bodyPr>
          <a:lstStyle/>
          <a:p>
            <a:r>
              <a:rPr lang="ca-ES" sz="2000" b="0" dirty="0" smtClean="0"/>
              <a:t>Modalitat </a:t>
            </a:r>
            <a:r>
              <a:rPr lang="ca-ES" sz="2000" b="0" dirty="0"/>
              <a:t>de servei per als ens </a:t>
            </a:r>
            <a:r>
              <a:rPr lang="ca-ES" sz="2000" b="0" dirty="0" smtClean="0"/>
              <a:t>avançats</a:t>
            </a:r>
            <a:endParaRPr lang="ca-ES" sz="2000" b="0" dirty="0"/>
          </a:p>
          <a:p>
            <a:r>
              <a:rPr lang="ca-ES" sz="2000" b="0" dirty="0" smtClean="0"/>
              <a:t>No cal sol·licitud d’alta </a:t>
            </a:r>
            <a:r>
              <a:rPr lang="ca-ES" sz="2000" b="0" dirty="0"/>
              <a:t>(en principi) en virtut de la Llei de reutilització de la </a:t>
            </a:r>
            <a:r>
              <a:rPr lang="ca-ES" sz="2000" b="0" dirty="0" smtClean="0"/>
              <a:t>informació pública</a:t>
            </a:r>
            <a:endParaRPr lang="ca-ES" sz="2000" b="0" dirty="0"/>
          </a:p>
          <a:p>
            <a:r>
              <a:rPr lang="ca-ES" sz="2000" b="0" dirty="0" smtClean="0"/>
              <a:t>Els </a:t>
            </a:r>
            <a:r>
              <a:rPr lang="ca-ES" sz="2000" b="0" dirty="0" err="1" smtClean="0"/>
              <a:t>datasets</a:t>
            </a:r>
            <a:r>
              <a:rPr lang="ca-ES" sz="2000" b="0" dirty="0" smtClean="0"/>
              <a:t> d’informació inclouen la informació de tots els ens locals (limitació de CKAN)</a:t>
            </a:r>
          </a:p>
          <a:p>
            <a:r>
              <a:rPr lang="ca-ES" sz="2000" b="0" dirty="0" smtClean="0"/>
              <a:t>Com publicar la informació de dades obertes a un web municipal?</a:t>
            </a:r>
            <a:endParaRPr lang="ca-ES" sz="2000" b="0" dirty="0"/>
          </a:p>
          <a:p>
            <a:pPr lvl="1">
              <a:buFont typeface="Arial" pitchFamily="34" charset="0"/>
              <a:buChar char="•"/>
            </a:pPr>
            <a:r>
              <a:rPr lang="ca-ES" sz="1800" dirty="0"/>
              <a:t>Enllaç al </a:t>
            </a:r>
            <a:r>
              <a:rPr lang="ca-ES" sz="1800" dirty="0" smtClean="0"/>
              <a:t>portal de dades obertes</a:t>
            </a:r>
            <a:endParaRPr lang="ca-ES" sz="1800" dirty="0"/>
          </a:p>
          <a:p>
            <a:pPr lvl="1">
              <a:buFont typeface="Arial" pitchFamily="34" charset="0"/>
              <a:buChar char="•"/>
            </a:pPr>
            <a:r>
              <a:rPr lang="ca-ES" sz="1800" dirty="0" err="1" smtClean="0"/>
              <a:t>API’s</a:t>
            </a:r>
            <a:r>
              <a:rPr lang="ca-ES" sz="1800" dirty="0" smtClean="0"/>
              <a:t> d’integració: FAQ al portal</a:t>
            </a:r>
            <a:endParaRPr lang="ca-ES" sz="1800" dirty="0"/>
          </a:p>
          <a:p>
            <a:endParaRPr lang="ca-ES" sz="2000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pic>
        <p:nvPicPr>
          <p:cNvPr id="49153" name="42D62318-18F1-438F-BA6D-439FC40B1A33" descr="06365745-331E-4707-BBD4-A68E8F23B5D9@telefonica"/>
          <p:cNvPicPr>
            <a:picLocks noChangeAspect="1" noChangeArrowheads="1"/>
          </p:cNvPicPr>
          <p:nvPr/>
        </p:nvPicPr>
        <p:blipFill rotWithShape="1">
          <a:blip r:embed="rId2" cstate="print"/>
          <a:srcRect t="1" b="50114"/>
          <a:stretch/>
        </p:blipFill>
        <p:spPr bwMode="auto">
          <a:xfrm>
            <a:off x="4443544" y="1052736"/>
            <a:ext cx="4592951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0920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856984" cy="432048"/>
          </a:xfrm>
        </p:spPr>
        <p:txBody>
          <a:bodyPr/>
          <a:lstStyle/>
          <a:p>
            <a:r>
              <a:rPr lang="ca-ES" dirty="0" smtClean="0"/>
              <a:t>F</a:t>
            </a:r>
            <a:r>
              <a:rPr lang="ca-ES" sz="3200" noProof="0" dirty="0" err="1" smtClean="0"/>
              <a:t>ormulari</a:t>
            </a:r>
            <a:r>
              <a:rPr lang="ca-ES" sz="3200" noProof="0" dirty="0" smtClean="0"/>
              <a:t> d’accés a la </a:t>
            </a:r>
            <a:r>
              <a:rPr lang="ca-ES" sz="3200" dirty="0"/>
              <a:t>informació pública i </a:t>
            </a:r>
            <a:r>
              <a:rPr lang="ca-ES" sz="3200" dirty="0" smtClean="0"/>
              <a:t>formulari propostes / </a:t>
            </a:r>
            <a:r>
              <a:rPr lang="ca-ES" sz="3200" dirty="0"/>
              <a:t>suggeriments</a:t>
            </a:r>
            <a:endParaRPr lang="ca-ES" sz="3200" noProof="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075" t="30269" r="14951" b="9193"/>
          <a:stretch>
            <a:fillRect/>
          </a:stretch>
        </p:blipFill>
        <p:spPr bwMode="auto">
          <a:xfrm>
            <a:off x="-108520" y="1340768"/>
            <a:ext cx="556392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288" t="6365" r="31300" b="29576"/>
          <a:stretch/>
        </p:blipFill>
        <p:spPr bwMode="auto">
          <a:xfrm>
            <a:off x="5743437" y="4005064"/>
            <a:ext cx="3083947" cy="2752878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920" t="6168" r="31674" b="35528"/>
          <a:stretch/>
        </p:blipFill>
        <p:spPr bwMode="auto">
          <a:xfrm>
            <a:off x="5743438" y="1340768"/>
            <a:ext cx="3085882" cy="2507332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0920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46856" y="404664"/>
            <a:ext cx="8229600" cy="432048"/>
          </a:xfrm>
        </p:spPr>
        <p:txBody>
          <a:bodyPr/>
          <a:lstStyle/>
          <a:p>
            <a:r>
              <a:rPr lang="ca-ES" sz="2800" dirty="0" smtClean="0"/>
              <a:t>Disponibilitat de la tramesa EACAT per a fer sol·licituds d’informació de transparència entre AAPP</a:t>
            </a:r>
            <a:endParaRPr lang="ca-ES" sz="2800" b="0" dirty="0"/>
          </a:p>
        </p:txBody>
      </p:sp>
      <p:pic>
        <p:nvPicPr>
          <p:cNvPr id="44034" name="Imagen 11" descr="image001"/>
          <p:cNvPicPr>
            <a:picLocks noChangeAspect="1" noChangeArrowheads="1"/>
          </p:cNvPicPr>
          <p:nvPr/>
        </p:nvPicPr>
        <p:blipFill>
          <a:blip r:embed="rId2" cstate="print"/>
          <a:srcRect r="1666"/>
          <a:stretch>
            <a:fillRect/>
          </a:stretch>
        </p:blipFill>
        <p:spPr bwMode="auto">
          <a:xfrm>
            <a:off x="755576" y="1369630"/>
            <a:ext cx="7055396" cy="5515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1230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 2"/>
          <p:cNvSpPr>
            <a:spLocks noGrp="1"/>
          </p:cNvSpPr>
          <p:nvPr>
            <p:ph type="title"/>
          </p:nvPr>
        </p:nvSpPr>
        <p:spPr>
          <a:xfrm>
            <a:off x="395536" y="202630"/>
            <a:ext cx="8229600" cy="706090"/>
          </a:xfrm>
        </p:spPr>
        <p:txBody>
          <a:bodyPr>
            <a:noAutofit/>
          </a:bodyPr>
          <a:lstStyle/>
          <a:p>
            <a:r>
              <a:rPr lang="es-ES" dirty="0" smtClean="0"/>
              <a:t>Marc </a:t>
            </a:r>
            <a:r>
              <a:rPr lang="es-ES" dirty="0" err="1" smtClean="0"/>
              <a:t>normatiu</a:t>
            </a:r>
            <a:endParaRPr lang="ca-ES" sz="3200" dirty="0"/>
          </a:p>
        </p:txBody>
      </p:sp>
      <p:sp>
        <p:nvSpPr>
          <p:cNvPr id="4" name="Contenidor de contingut 3"/>
          <p:cNvSpPr>
            <a:spLocks noGrp="1"/>
          </p:cNvSpPr>
          <p:nvPr>
            <p:ph idx="1"/>
          </p:nvPr>
        </p:nvSpPr>
        <p:spPr>
          <a:xfrm>
            <a:off x="457200" y="836712"/>
            <a:ext cx="8579296" cy="5289451"/>
          </a:xfrm>
        </p:spPr>
        <p:txBody>
          <a:bodyPr>
            <a:noAutofit/>
          </a:bodyPr>
          <a:lstStyle/>
          <a:p>
            <a:r>
              <a:rPr lang="es-ES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Llei</a:t>
            </a:r>
            <a:r>
              <a:rPr lang="es-ES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19/2013</a:t>
            </a:r>
            <a:r>
              <a:rPr lang="es-ES" b="0" dirty="0" smtClean="0"/>
              <a:t>, de 9 de desembre, de </a:t>
            </a:r>
            <a:r>
              <a:rPr lang="es-ES" b="0" dirty="0" err="1" smtClean="0"/>
              <a:t>transparència</a:t>
            </a:r>
            <a:r>
              <a:rPr lang="es-ES" b="0" dirty="0" smtClean="0"/>
              <a:t>, </a:t>
            </a:r>
            <a:r>
              <a:rPr lang="es-ES" b="0" dirty="0" err="1" smtClean="0"/>
              <a:t>accés</a:t>
            </a:r>
            <a:r>
              <a:rPr lang="es-ES" b="0" dirty="0" smtClean="0"/>
              <a:t> a la informació pública i bon </a:t>
            </a:r>
            <a:r>
              <a:rPr lang="es-ES" b="0" dirty="0" err="1" smtClean="0"/>
              <a:t>govern</a:t>
            </a:r>
            <a:endParaRPr lang="es-ES" b="0" dirty="0" smtClean="0"/>
          </a:p>
          <a:p>
            <a:r>
              <a:rPr lang="es-ES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Llei</a:t>
            </a:r>
            <a:r>
              <a:rPr lang="es-ES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19/2014, </a:t>
            </a:r>
            <a:r>
              <a:rPr lang="es-ES" b="0" dirty="0" smtClean="0"/>
              <a:t>del 29 de desembre, de </a:t>
            </a:r>
            <a:r>
              <a:rPr lang="es-ES" b="0" dirty="0" err="1" smtClean="0"/>
              <a:t>transparència</a:t>
            </a:r>
            <a:r>
              <a:rPr lang="es-ES" b="0" dirty="0" smtClean="0"/>
              <a:t>, </a:t>
            </a:r>
            <a:r>
              <a:rPr lang="es-ES" b="0" dirty="0" err="1" smtClean="0"/>
              <a:t>accés</a:t>
            </a:r>
            <a:r>
              <a:rPr lang="es-ES" b="0" dirty="0" smtClean="0"/>
              <a:t> a la informació pública i bon </a:t>
            </a:r>
            <a:r>
              <a:rPr lang="es-ES" b="0" dirty="0" err="1" smtClean="0"/>
              <a:t>govern</a:t>
            </a:r>
            <a:endParaRPr lang="es-ES" b="0" dirty="0" smtClean="0"/>
          </a:p>
          <a:p>
            <a:pPr>
              <a:buNone/>
            </a:pPr>
            <a:endParaRPr lang="es-ES" b="0" dirty="0" smtClean="0"/>
          </a:p>
          <a:p>
            <a:pPr>
              <a:buNone/>
            </a:pPr>
            <a:r>
              <a:rPr lang="es-ES" b="0" dirty="0" err="1" smtClean="0"/>
              <a:t>Però</a:t>
            </a:r>
            <a:r>
              <a:rPr lang="es-ES" b="0" dirty="0" smtClean="0"/>
              <a:t> també:</a:t>
            </a:r>
          </a:p>
          <a:p>
            <a:r>
              <a:rPr lang="es-ES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Llei</a:t>
            </a:r>
            <a:r>
              <a:rPr lang="es-ES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37/2007, </a:t>
            </a:r>
            <a:r>
              <a:rPr lang="es-ES" b="0" dirty="0" smtClean="0"/>
              <a:t>de 16 de </a:t>
            </a:r>
            <a:r>
              <a:rPr lang="es-ES" b="0" dirty="0" err="1" smtClean="0"/>
              <a:t>novembre</a:t>
            </a:r>
            <a:r>
              <a:rPr lang="es-ES" b="0" dirty="0" smtClean="0"/>
              <a:t>, sobre </a:t>
            </a:r>
            <a:r>
              <a:rPr lang="es-ES" b="0" dirty="0" err="1" smtClean="0"/>
              <a:t>reutilització</a:t>
            </a:r>
            <a:r>
              <a:rPr lang="es-ES" b="0" dirty="0" smtClean="0"/>
              <a:t> de la informació del sector </a:t>
            </a:r>
            <a:r>
              <a:rPr lang="es-ES" b="0" dirty="0" err="1" smtClean="0"/>
              <a:t>públic</a:t>
            </a:r>
            <a:r>
              <a:rPr lang="es-ES" b="0" dirty="0" smtClean="0"/>
              <a:t>.</a:t>
            </a:r>
          </a:p>
          <a:p>
            <a:r>
              <a:rPr lang="es-ES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Llei 18/2015</a:t>
            </a:r>
            <a:r>
              <a:rPr lang="es-ES" b="0" dirty="0" smtClean="0"/>
              <a:t>, de 9 de </a:t>
            </a:r>
            <a:r>
              <a:rPr lang="es-ES" b="0" dirty="0" err="1" smtClean="0"/>
              <a:t>juliol</a:t>
            </a:r>
            <a:r>
              <a:rPr lang="es-ES" b="0" dirty="0" smtClean="0"/>
              <a:t>, de </a:t>
            </a:r>
            <a:r>
              <a:rPr lang="es-ES" b="0" dirty="0" err="1" smtClean="0"/>
              <a:t>modificació</a:t>
            </a:r>
            <a:r>
              <a:rPr lang="es-ES" b="0" dirty="0" smtClean="0"/>
              <a:t> de la </a:t>
            </a:r>
            <a:r>
              <a:rPr lang="es-ES" b="0" dirty="0" err="1" smtClean="0"/>
              <a:t>Llei</a:t>
            </a:r>
            <a:r>
              <a:rPr lang="es-ES" b="0" dirty="0" smtClean="0"/>
              <a:t> 37/2007, de 16 de </a:t>
            </a:r>
            <a:r>
              <a:rPr lang="es-ES" b="0" dirty="0" err="1" smtClean="0"/>
              <a:t>novembre</a:t>
            </a:r>
            <a:r>
              <a:rPr lang="es-ES" b="0" dirty="0" smtClean="0"/>
              <a:t>, sobre la </a:t>
            </a:r>
            <a:r>
              <a:rPr lang="es-ES" b="0" dirty="0" err="1" smtClean="0"/>
              <a:t>reutilització</a:t>
            </a:r>
            <a:r>
              <a:rPr lang="es-ES" b="0" dirty="0" smtClean="0"/>
              <a:t> de la informació del sector </a:t>
            </a:r>
            <a:r>
              <a:rPr lang="es-ES" b="0" dirty="0" err="1" smtClean="0"/>
              <a:t>públic</a:t>
            </a:r>
            <a:endParaRPr lang="es-ES" b="0" dirty="0" smtClean="0"/>
          </a:p>
          <a:p>
            <a:endParaRPr lang="es-ES" b="0" dirty="0" smtClean="0"/>
          </a:p>
          <a:p>
            <a:pPr>
              <a:buNone/>
            </a:pPr>
            <a:endParaRPr lang="es-ES" b="0" dirty="0"/>
          </a:p>
        </p:txBody>
      </p:sp>
    </p:spTree>
    <p:extLst>
      <p:ext uri="{BB962C8B-B14F-4D97-AF65-F5344CB8AC3E}">
        <p14:creationId xmlns="" xmlns:p14="http://schemas.microsoft.com/office/powerpoint/2010/main" val="112952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46856" y="404664"/>
            <a:ext cx="8229600" cy="432048"/>
          </a:xfrm>
        </p:spPr>
        <p:txBody>
          <a:bodyPr/>
          <a:lstStyle/>
          <a:p>
            <a:r>
              <a:rPr lang="ca-ES" sz="2800" dirty="0" smtClean="0"/>
              <a:t>Models de guies i documents</a:t>
            </a:r>
            <a:endParaRPr lang="ca-ES" sz="2800" b="0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 t="3377" r="1843" b="17828"/>
          <a:stretch>
            <a:fillRect/>
          </a:stretch>
        </p:blipFill>
        <p:spPr bwMode="auto">
          <a:xfrm>
            <a:off x="611559" y="1052736"/>
            <a:ext cx="8073125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1230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99592" y="1412776"/>
            <a:ext cx="777686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>
              <a:lnSpc>
                <a:spcPct val="150000"/>
              </a:lnSpc>
              <a:spcBef>
                <a:spcPct val="20000"/>
              </a:spcBef>
              <a:buClr>
                <a:srgbClr val="FF3300"/>
              </a:buClr>
              <a:buSzPct val="100000"/>
              <a:buFont typeface="Arial" pitchFamily="34" charset="0"/>
              <a:buChar char="•"/>
              <a:defRPr/>
            </a:pPr>
            <a:endParaRPr lang="pt-BR" sz="2800" kern="0" dirty="0"/>
          </a:p>
        </p:txBody>
      </p:sp>
      <p:sp>
        <p:nvSpPr>
          <p:cNvPr id="6" name="Títo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noProof="0" dirty="0" smtClean="0"/>
              <a:t>Índex</a:t>
            </a:r>
            <a:endParaRPr lang="ca-ES" noProof="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0" indent="-457200">
              <a:lnSpc>
                <a:spcPct val="150000"/>
              </a:lnSpc>
              <a:buClr>
                <a:srgbClr val="FF3300"/>
              </a:buClr>
              <a:buSzPct val="100000"/>
              <a:defRPr/>
            </a:pPr>
            <a:r>
              <a:rPr lang="ca-ES" sz="3200" dirty="0" smtClean="0"/>
              <a:t>Projecte comú de la Llei de Transparència</a:t>
            </a:r>
          </a:p>
          <a:p>
            <a:pPr marL="457200" lvl="0" indent="-457200">
              <a:lnSpc>
                <a:spcPct val="150000"/>
              </a:lnSpc>
              <a:buClr>
                <a:srgbClr val="FF3300"/>
              </a:buClr>
              <a:buSzPct val="100000"/>
              <a:defRPr/>
            </a:pPr>
            <a:r>
              <a:rPr lang="ca-ES" sz="3200" dirty="0" smtClean="0"/>
              <a:t>Recursos del Consorci AOC en Transparència</a:t>
            </a:r>
          </a:p>
          <a:p>
            <a:pPr marL="457200" lvl="0" indent="-457200">
              <a:lnSpc>
                <a:spcPct val="150000"/>
              </a:lnSpc>
              <a:buClr>
                <a:srgbClr val="FF3300"/>
              </a:buClr>
              <a:buSzPct val="100000"/>
              <a:defRPr/>
            </a:pPr>
            <a:r>
              <a:rPr lang="ca-ES" sz="3200" dirty="0" smtClean="0"/>
              <a:t>Servei de Transparència:</a:t>
            </a:r>
          </a:p>
          <a:p>
            <a:pPr marL="857250" lvl="1" indent="-457200">
              <a:lnSpc>
                <a:spcPct val="150000"/>
              </a:lnSpc>
              <a:buClr>
                <a:srgbClr val="FF3300"/>
              </a:buClr>
              <a:buSzPct val="100000"/>
              <a:defRPr/>
            </a:pPr>
            <a:r>
              <a:rPr lang="es-ES" sz="3200" dirty="0" err="1" smtClean="0"/>
              <a:t>Presentació</a:t>
            </a:r>
            <a:endParaRPr lang="ca-ES" sz="3200" dirty="0" smtClean="0"/>
          </a:p>
          <a:p>
            <a:pPr marL="857250" lvl="1" indent="-457200">
              <a:lnSpc>
                <a:spcPct val="150000"/>
              </a:lnSpc>
              <a:buClr>
                <a:srgbClr val="FF3300"/>
              </a:buClr>
              <a:buSzPct val="100000"/>
              <a:defRPr/>
            </a:pPr>
            <a:r>
              <a:rPr lang="ca-ES" sz="3200" dirty="0" smtClean="0"/>
              <a:t>Quina informació s’ha de publicar?</a:t>
            </a:r>
          </a:p>
          <a:p>
            <a:pPr marL="857250" lvl="1" indent="-457200">
              <a:lnSpc>
                <a:spcPct val="150000"/>
              </a:lnSpc>
              <a:buClr>
                <a:srgbClr val="FF3300"/>
              </a:buClr>
              <a:buSzPct val="100000"/>
              <a:defRPr/>
            </a:pPr>
            <a:r>
              <a:rPr lang="es-ES" sz="3200" dirty="0" err="1" smtClean="0"/>
              <a:t>Gestió</a:t>
            </a:r>
            <a:r>
              <a:rPr lang="es-ES" sz="3200" dirty="0" smtClean="0"/>
              <a:t> i </a:t>
            </a:r>
            <a:r>
              <a:rPr lang="es-ES" sz="3200" dirty="0" err="1" smtClean="0"/>
              <a:t>edició</a:t>
            </a:r>
            <a:r>
              <a:rPr lang="es-ES" sz="3200" dirty="0" smtClean="0"/>
              <a:t> de </a:t>
            </a:r>
            <a:r>
              <a:rPr lang="es-ES" sz="3200" dirty="0" err="1" smtClean="0"/>
              <a:t>continguts</a:t>
            </a:r>
            <a:endParaRPr lang="es-ES" sz="3200" dirty="0" smtClean="0"/>
          </a:p>
          <a:p>
            <a:pPr marL="457200" indent="-457200">
              <a:lnSpc>
                <a:spcPct val="150000"/>
              </a:lnSpc>
              <a:buClr>
                <a:srgbClr val="FF3300"/>
              </a:buClr>
              <a:buSzPct val="100000"/>
              <a:defRPr/>
            </a:pPr>
            <a:r>
              <a:rPr lang="es-ES" sz="3200" dirty="0" smtClean="0"/>
              <a:t>Resta de recursos del Consorci AOC</a:t>
            </a:r>
            <a:endParaRPr lang="ca-ES" sz="3200" dirty="0" smtClean="0"/>
          </a:p>
          <a:p>
            <a:pPr marL="457200" lvl="0" indent="-457200">
              <a:lnSpc>
                <a:spcPct val="150000"/>
              </a:lnSpc>
              <a:buClr>
                <a:srgbClr val="FF3300"/>
              </a:buClr>
              <a:buSzPct val="100000"/>
              <a:defRPr/>
            </a:pPr>
            <a:r>
              <a:rPr lang="ca-ES" sz="3200" dirty="0" smtClean="0"/>
              <a:t>Serveis de suport</a:t>
            </a:r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49971-07E7-42AE-ABE1-664DA801E8AA}" type="slidenum">
              <a:rPr lang="es-ES" smtClean="0"/>
              <a:pPr/>
              <a:t>31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395536" y="5661248"/>
            <a:ext cx="8496944" cy="792088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68750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06090"/>
          </a:xfrm>
        </p:spPr>
        <p:txBody>
          <a:bodyPr>
            <a:noAutofit/>
          </a:bodyPr>
          <a:lstStyle/>
          <a:p>
            <a:r>
              <a:rPr lang="ca-ES" dirty="0" smtClean="0"/>
              <a:t>Portal de suport del Servei de Transparència</a:t>
            </a:r>
            <a:endParaRPr lang="ca-ES" dirty="0"/>
          </a:p>
        </p:txBody>
      </p:sp>
      <p:sp>
        <p:nvSpPr>
          <p:cNvPr id="4" name="Contenidor de contingut 2"/>
          <p:cNvSpPr txBox="1">
            <a:spLocks/>
          </p:cNvSpPr>
          <p:nvPr/>
        </p:nvSpPr>
        <p:spPr>
          <a:xfrm>
            <a:off x="457200" y="764704"/>
            <a:ext cx="8219256" cy="561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lvl="1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ca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idor de número de diapositiva 70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A3793EB3-7E65-4789-8981-737D90EE0356}" type="slidenum">
              <a:rPr lang="ca-ES" sz="1200" smtClean="0">
                <a:solidFill>
                  <a:schemeClr val="tx1">
                    <a:tint val="75000"/>
                  </a:schemeClr>
                </a:solidFill>
              </a:rPr>
              <a:pPr algn="r"/>
              <a:t>32</a:t>
            </a:fld>
            <a:endParaRPr lang="ca-E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t="10009" r="3911" b="8665"/>
          <a:stretch>
            <a:fillRect/>
          </a:stretch>
        </p:blipFill>
        <p:spPr bwMode="auto">
          <a:xfrm>
            <a:off x="827584" y="1120243"/>
            <a:ext cx="7344816" cy="497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3903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435280" cy="432048"/>
          </a:xfrm>
        </p:spPr>
        <p:txBody>
          <a:bodyPr/>
          <a:lstStyle/>
          <a:p>
            <a:r>
              <a:rPr lang="ca-ES" dirty="0" smtClean="0"/>
              <a:t>Suport: tècnic, organitzatiu, jurídic i participació</a:t>
            </a:r>
            <a:endParaRPr lang="ca-ES" dirty="0"/>
          </a:p>
        </p:txBody>
      </p:sp>
      <p:pic>
        <p:nvPicPr>
          <p:cNvPr id="2150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0137" r="1401" b="7599"/>
          <a:stretch>
            <a:fillRect/>
          </a:stretch>
        </p:blipFill>
        <p:spPr bwMode="auto">
          <a:xfrm>
            <a:off x="827584" y="1124744"/>
            <a:ext cx="755179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837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06090"/>
          </a:xfrm>
        </p:spPr>
        <p:txBody>
          <a:bodyPr>
            <a:noAutofit/>
          </a:bodyPr>
          <a:lstStyle/>
          <a:p>
            <a:r>
              <a:rPr lang="ca-ES" dirty="0" smtClean="0"/>
              <a:t>Formació</a:t>
            </a:r>
            <a:endParaRPr lang="ca-ES" dirty="0"/>
          </a:p>
        </p:txBody>
      </p:sp>
      <p:sp>
        <p:nvSpPr>
          <p:cNvPr id="4" name="Contenidor de contingut 2"/>
          <p:cNvSpPr txBox="1">
            <a:spLocks/>
          </p:cNvSpPr>
          <p:nvPr/>
        </p:nvSpPr>
        <p:spPr>
          <a:xfrm>
            <a:off x="457200" y="764704"/>
            <a:ext cx="8435280" cy="561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2800" b="1" dirty="0" smtClean="0">
                <a:solidFill>
                  <a:srgbClr val="C00000"/>
                </a:solidFill>
              </a:rPr>
              <a:t>Presencial:</a:t>
            </a:r>
          </a:p>
          <a:p>
            <a:pPr marL="685800" lvl="1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2400" dirty="0" smtClean="0"/>
              <a:t>1ª ronda: </a:t>
            </a:r>
            <a:r>
              <a:rPr lang="es-ES" sz="2400" dirty="0" err="1" smtClean="0"/>
              <a:t>nov</a:t>
            </a:r>
            <a:r>
              <a:rPr lang="es-ES" sz="2400" dirty="0" smtClean="0"/>
              <a:t> .2015 (</a:t>
            </a:r>
            <a:r>
              <a:rPr lang="es-ES" sz="2400" dirty="0" err="1" smtClean="0"/>
              <a:t>Bcn</a:t>
            </a:r>
            <a:r>
              <a:rPr lang="es-ES" sz="2400" dirty="0" smtClean="0"/>
              <a:t>, </a:t>
            </a:r>
            <a:r>
              <a:rPr lang="es-ES" sz="2400" dirty="0" err="1" smtClean="0"/>
              <a:t>Terres</a:t>
            </a:r>
            <a:r>
              <a:rPr lang="es-ES" sz="2400" dirty="0" smtClean="0"/>
              <a:t> de </a:t>
            </a:r>
            <a:r>
              <a:rPr lang="es-ES" sz="2400" dirty="0" err="1" smtClean="0"/>
              <a:t>l’Ebre</a:t>
            </a:r>
            <a:r>
              <a:rPr lang="es-ES" sz="2400" dirty="0" smtClean="0"/>
              <a:t>, </a:t>
            </a:r>
            <a:r>
              <a:rPr lang="es-ES" sz="2400" dirty="0" err="1" smtClean="0"/>
              <a:t>Tarr</a:t>
            </a:r>
            <a:r>
              <a:rPr lang="es-ES" sz="2400" dirty="0" smtClean="0"/>
              <a:t>., Lleida i </a:t>
            </a:r>
            <a:r>
              <a:rPr lang="es-ES" sz="2400" dirty="0" err="1" smtClean="0"/>
              <a:t>Gi</a:t>
            </a:r>
            <a:r>
              <a:rPr lang="es-ES" sz="2400" dirty="0" smtClean="0"/>
              <a:t>)</a:t>
            </a:r>
          </a:p>
          <a:p>
            <a:pPr marL="685800" lvl="1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2400" dirty="0" smtClean="0"/>
              <a:t>2ª ronda:</a:t>
            </a: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2400" dirty="0" smtClean="0"/>
              <a:t>des. 2015 (Lleida, </a:t>
            </a:r>
            <a:r>
              <a:rPr lang="es-ES" sz="2400" dirty="0" err="1" smtClean="0"/>
              <a:t>Terres</a:t>
            </a:r>
            <a:r>
              <a:rPr lang="es-ES" sz="2400" dirty="0" smtClean="0"/>
              <a:t> de </a:t>
            </a:r>
            <a:r>
              <a:rPr lang="es-ES" sz="2400" dirty="0" err="1" smtClean="0"/>
              <a:t>l’Ebre</a:t>
            </a:r>
            <a:r>
              <a:rPr lang="es-ES" sz="2400" dirty="0" smtClean="0"/>
              <a:t>, </a:t>
            </a:r>
            <a:r>
              <a:rPr lang="es-ES" sz="2400" dirty="0" err="1" smtClean="0"/>
              <a:t>Tarr</a:t>
            </a:r>
            <a:r>
              <a:rPr lang="es-ES" sz="2400" dirty="0" smtClean="0"/>
              <a:t>.)</a:t>
            </a:r>
            <a:endParaRPr lang="es-ES" sz="2400" dirty="0" smtClean="0"/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2400" dirty="0" smtClean="0"/>
              <a:t>Gen – </a:t>
            </a:r>
            <a:r>
              <a:rPr lang="es-ES" sz="2400" dirty="0" err="1" smtClean="0"/>
              <a:t>febrer</a:t>
            </a:r>
            <a:r>
              <a:rPr lang="es-ES" sz="2400" dirty="0" smtClean="0"/>
              <a:t> 2016 (</a:t>
            </a:r>
            <a:r>
              <a:rPr lang="es-ES" sz="2400" dirty="0" err="1" smtClean="0"/>
              <a:t>Bcn</a:t>
            </a:r>
            <a:r>
              <a:rPr lang="es-ES" sz="2400" dirty="0" smtClean="0"/>
              <a:t> i Girona)</a:t>
            </a:r>
            <a:endParaRPr lang="es-ES" sz="2400" dirty="0" smtClean="0"/>
          </a:p>
          <a:p>
            <a:pPr marL="685800" lvl="1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2400" dirty="0" smtClean="0"/>
              <a:t>3ª ronda: </a:t>
            </a:r>
            <a:r>
              <a:rPr lang="es-ES" sz="2400" dirty="0" err="1" smtClean="0"/>
              <a:t>Pendent</a:t>
            </a:r>
            <a:endParaRPr lang="es-ES" sz="2400" dirty="0" smtClean="0"/>
          </a:p>
          <a:p>
            <a:pPr marL="228600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2400" b="1" dirty="0" smtClean="0">
                <a:solidFill>
                  <a:srgbClr val="C00000"/>
                </a:solidFill>
              </a:rPr>
              <a:t>Virtual:</a:t>
            </a:r>
          </a:p>
          <a:p>
            <a:pPr marL="685800" lvl="1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2400" dirty="0" smtClean="0"/>
              <a:t>Aula virtual del Consorci AOC (20 </a:t>
            </a:r>
            <a:r>
              <a:rPr lang="es-ES" sz="2400" dirty="0" err="1" smtClean="0"/>
              <a:t>gener</a:t>
            </a:r>
            <a:r>
              <a:rPr lang="es-ES" sz="2400" dirty="0" smtClean="0"/>
              <a:t> 2016)</a:t>
            </a: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ES" sz="2400" b="1" dirty="0" smtClean="0">
              <a:solidFill>
                <a:srgbClr val="C00000"/>
              </a:solidFill>
            </a:endParaRPr>
          </a:p>
          <a:p>
            <a:pPr marL="685800" lvl="1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ca-ES" sz="2400" dirty="0" smtClean="0"/>
          </a:p>
          <a:p>
            <a:pPr marL="228600" indent="-228600">
              <a:spcBef>
                <a:spcPct val="20000"/>
              </a:spcBef>
              <a:defRPr/>
            </a:pPr>
            <a:endParaRPr kumimoji="0" lang="es-E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lvl="1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ca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idor de número de diapositiva 70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793EB3-7E65-4789-8981-737D90EE0356}" type="slidenum">
              <a:rPr lang="ca-ES" sz="1200" smtClean="0">
                <a:solidFill>
                  <a:schemeClr val="tx1">
                    <a:tint val="75000"/>
                  </a:schemeClr>
                </a:solidFill>
              </a:rPr>
              <a:pPr marR="0" lvl="0" indent="0" algn="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lang="ca-ES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903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ol 7"/>
          <p:cNvSpPr>
            <a:spLocks noGrp="1"/>
          </p:cNvSpPr>
          <p:nvPr>
            <p:ph type="title"/>
          </p:nvPr>
        </p:nvSpPr>
        <p:spPr>
          <a:xfrm>
            <a:off x="230832" y="130622"/>
            <a:ext cx="8229600" cy="490066"/>
          </a:xfrm>
        </p:spPr>
        <p:txBody>
          <a:bodyPr>
            <a:noAutofit/>
          </a:bodyPr>
          <a:lstStyle/>
          <a:p>
            <a:pPr algn="l"/>
            <a:r>
              <a:rPr lang="ca-ES" sz="2400" b="1" noProof="0" dirty="0" smtClean="0">
                <a:solidFill>
                  <a:srgbClr val="C00000"/>
                </a:solidFill>
              </a:rPr>
              <a:t>Abast del Projecte de Transparència per als ens locals</a:t>
            </a:r>
            <a:endParaRPr lang="ca-ES" sz="2400" b="1" noProof="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7584" y="764704"/>
            <a:ext cx="8064896" cy="40435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300" b="1" dirty="0" smtClean="0"/>
              <a:t>Portal Transparència Catalunya </a:t>
            </a:r>
            <a:r>
              <a:rPr lang="ca-ES" sz="1300" b="1" dirty="0" smtClean="0">
                <a:solidFill>
                  <a:srgbClr val="FFC000"/>
                </a:solidFill>
              </a:rPr>
              <a:t>Generalitat</a:t>
            </a:r>
            <a:endParaRPr lang="ca-ES" sz="1300" b="1" dirty="0">
              <a:solidFill>
                <a:srgbClr val="FFC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7584" y="1340768"/>
            <a:ext cx="1441764" cy="1250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300" b="1" dirty="0"/>
              <a:t>Portal Transparència Local</a:t>
            </a:r>
          </a:p>
          <a:p>
            <a:pPr algn="ctr"/>
            <a:r>
              <a:rPr lang="ca-ES" sz="1300" b="1" dirty="0"/>
              <a:t>Generalitat + AOC</a:t>
            </a:r>
            <a:br>
              <a:rPr lang="ca-ES" sz="1300" b="1" dirty="0"/>
            </a:br>
            <a:r>
              <a:rPr lang="ca-ES" sz="1300" b="1" dirty="0"/>
              <a:t>+ Diputacions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411760" y="1340769"/>
            <a:ext cx="2088232" cy="664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300" b="1" dirty="0"/>
              <a:t>Formulari electrònic de </a:t>
            </a:r>
            <a:r>
              <a:rPr lang="ca-ES" sz="1300" b="1" dirty="0" smtClean="0"/>
              <a:t>dret d’accés</a:t>
            </a:r>
            <a:endParaRPr lang="ca-ES" sz="1300" b="1" dirty="0"/>
          </a:p>
          <a:p>
            <a:pPr algn="ctr"/>
            <a:r>
              <a:rPr lang="ca-ES" sz="1300" b="1" dirty="0" smtClean="0">
                <a:solidFill>
                  <a:srgbClr val="FFC000"/>
                </a:solidFill>
              </a:rPr>
              <a:t>e-TRAM (AOC)</a:t>
            </a:r>
            <a:endParaRPr lang="ca-ES" sz="1300" b="1" dirty="0">
              <a:solidFill>
                <a:srgbClr val="FFC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57780" y="1340770"/>
            <a:ext cx="1438556" cy="864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300" b="1" dirty="0" smtClean="0"/>
              <a:t>Registre de grups </a:t>
            </a:r>
            <a:r>
              <a:rPr lang="ca-ES" sz="1300" b="1" dirty="0" err="1" smtClean="0"/>
              <a:t>d’interés</a:t>
            </a:r>
            <a:r>
              <a:rPr lang="ca-ES" sz="1300" b="1" dirty="0" smtClean="0"/>
              <a:t> i agenda pública activitats</a:t>
            </a:r>
          </a:p>
          <a:p>
            <a:pPr algn="ctr"/>
            <a:r>
              <a:rPr lang="ca-ES" sz="1300" b="1" dirty="0" smtClean="0">
                <a:solidFill>
                  <a:srgbClr val="FFC000"/>
                </a:solidFill>
              </a:rPr>
              <a:t>Generalitat</a:t>
            </a:r>
            <a:endParaRPr lang="ca-ES" sz="1300" b="1" dirty="0">
              <a:solidFill>
                <a:srgbClr val="FFC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411760" y="3645024"/>
            <a:ext cx="2088232" cy="664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300" b="1" dirty="0" smtClean="0"/>
              <a:t>Sistema d´identificació electrònic</a:t>
            </a:r>
          </a:p>
          <a:p>
            <a:pPr algn="ctr"/>
            <a:r>
              <a:rPr lang="ca-ES" sz="1300" b="1" dirty="0" err="1" smtClean="0">
                <a:solidFill>
                  <a:srgbClr val="FFC000"/>
                </a:solidFill>
              </a:rPr>
              <a:t>VÀLid</a:t>
            </a:r>
            <a:r>
              <a:rPr lang="ca-ES" sz="1300" b="1" dirty="0" smtClean="0">
                <a:solidFill>
                  <a:srgbClr val="FFC000"/>
                </a:solidFill>
              </a:rPr>
              <a:t> (AOC)</a:t>
            </a:r>
            <a:endParaRPr lang="ca-ES" sz="1300" b="1" dirty="0">
              <a:solidFill>
                <a:srgbClr val="FFC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411760" y="2060848"/>
            <a:ext cx="2088232" cy="664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300" b="1" dirty="0" smtClean="0"/>
              <a:t>Formulari de propostes i suggeriments</a:t>
            </a:r>
          </a:p>
          <a:p>
            <a:pPr algn="ctr"/>
            <a:r>
              <a:rPr lang="ca-ES" sz="1300" b="1" dirty="0" smtClean="0">
                <a:solidFill>
                  <a:srgbClr val="FFC000"/>
                </a:solidFill>
              </a:rPr>
              <a:t>e-TRAM (AOC)</a:t>
            </a:r>
            <a:endParaRPr lang="ca-ES" sz="1300" b="1" dirty="0">
              <a:solidFill>
                <a:srgbClr val="FFC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27584" y="2708920"/>
            <a:ext cx="144176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300" b="1" dirty="0" smtClean="0"/>
              <a:t>Creació </a:t>
            </a:r>
            <a:r>
              <a:rPr lang="ca-ES" sz="1300" b="1" dirty="0" err="1" smtClean="0"/>
              <a:t>DataSets</a:t>
            </a:r>
            <a:r>
              <a:rPr lang="ca-ES" sz="1300" b="1" dirty="0" smtClean="0"/>
              <a:t> de Transparència</a:t>
            </a:r>
          </a:p>
          <a:p>
            <a:pPr algn="ctr"/>
            <a:r>
              <a:rPr lang="ca-ES" sz="1300" b="1" dirty="0" smtClean="0">
                <a:solidFill>
                  <a:srgbClr val="FFC000"/>
                </a:solidFill>
              </a:rPr>
              <a:t>AOC</a:t>
            </a:r>
            <a:endParaRPr lang="ca-ES" sz="1300" b="1" dirty="0">
              <a:solidFill>
                <a:srgbClr val="FFC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411760" y="2780928"/>
            <a:ext cx="2088232" cy="7784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300" b="1" dirty="0" smtClean="0"/>
              <a:t>Indicadors de compliment dels terminis de resposta a les sol·licituds</a:t>
            </a:r>
          </a:p>
          <a:p>
            <a:pPr algn="ctr"/>
            <a:r>
              <a:rPr lang="ca-ES" sz="1300" b="1" dirty="0" smtClean="0">
                <a:solidFill>
                  <a:srgbClr val="FFC000"/>
                </a:solidFill>
              </a:rPr>
              <a:t>e-TRAM  (AOC)</a:t>
            </a:r>
            <a:endParaRPr lang="ca-ES" sz="1300" b="1" dirty="0">
              <a:solidFill>
                <a:srgbClr val="FFC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411760" y="4365104"/>
            <a:ext cx="2088232" cy="664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300" b="1" dirty="0" smtClean="0"/>
              <a:t>Cartes de Serveis</a:t>
            </a:r>
            <a:endParaRPr lang="ca-ES" sz="1300" b="1" dirty="0"/>
          </a:p>
          <a:p>
            <a:pPr algn="ctr"/>
            <a:r>
              <a:rPr lang="ca-ES" sz="1300" b="1" dirty="0" smtClean="0">
                <a:solidFill>
                  <a:srgbClr val="FFC000"/>
                </a:solidFill>
              </a:rPr>
              <a:t>e-TRAM  (AOC) +</a:t>
            </a:r>
          </a:p>
          <a:p>
            <a:pPr algn="ctr"/>
            <a:r>
              <a:rPr lang="ca-ES" sz="1300" b="1" dirty="0" smtClean="0">
                <a:solidFill>
                  <a:srgbClr val="FFC000"/>
                </a:solidFill>
              </a:rPr>
              <a:t>Catàleg Diputacions</a:t>
            </a:r>
            <a:endParaRPr lang="ca-ES" sz="1300" b="1" dirty="0">
              <a:solidFill>
                <a:srgbClr val="FFC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29188" y="3861049"/>
            <a:ext cx="1440160" cy="1168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300" b="1" dirty="0" smtClean="0"/>
              <a:t>Interoperabilitat de dades i documents entre AAPP</a:t>
            </a:r>
            <a:endParaRPr lang="ca-ES" sz="1300" b="1" dirty="0"/>
          </a:p>
          <a:p>
            <a:pPr algn="ctr"/>
            <a:r>
              <a:rPr lang="ca-ES" sz="1300" b="1" dirty="0" smtClean="0">
                <a:solidFill>
                  <a:srgbClr val="FFC000"/>
                </a:solidFill>
              </a:rPr>
              <a:t>EACAT (AOC)</a:t>
            </a:r>
            <a:endParaRPr lang="ca-ES" sz="1300" b="1" dirty="0">
              <a:solidFill>
                <a:srgbClr val="FFC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668344" y="3933056"/>
            <a:ext cx="1224136" cy="1080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300" b="1" dirty="0" smtClean="0"/>
              <a:t>Avaluació dels serveis públics</a:t>
            </a:r>
          </a:p>
          <a:p>
            <a:pPr algn="ctr"/>
            <a:r>
              <a:rPr lang="ca-ES" sz="1300" b="1" dirty="0" smtClean="0">
                <a:solidFill>
                  <a:srgbClr val="FFC000"/>
                </a:solidFill>
              </a:rPr>
              <a:t>Servei enquestes </a:t>
            </a:r>
            <a:br>
              <a:rPr lang="ca-ES" sz="1300" b="1" dirty="0" smtClean="0">
                <a:solidFill>
                  <a:srgbClr val="FFC000"/>
                </a:solidFill>
              </a:rPr>
            </a:br>
            <a:r>
              <a:rPr lang="ca-ES" sz="1300" b="1" dirty="0" smtClean="0">
                <a:solidFill>
                  <a:srgbClr val="FFC000"/>
                </a:solidFill>
              </a:rPr>
              <a:t>AOC</a:t>
            </a:r>
            <a:endParaRPr lang="ca-ES" sz="1300" b="1" dirty="0">
              <a:solidFill>
                <a:srgbClr val="FFC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668344" y="1340768"/>
            <a:ext cx="1224136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300" b="1" dirty="0" smtClean="0"/>
              <a:t>Participació Ciutadana</a:t>
            </a:r>
          </a:p>
          <a:p>
            <a:pPr algn="ctr"/>
            <a:r>
              <a:rPr lang="ca-ES" sz="1300" b="1" dirty="0" smtClean="0">
                <a:solidFill>
                  <a:srgbClr val="FFC000"/>
                </a:solidFill>
              </a:rPr>
              <a:t>Participa.cat</a:t>
            </a:r>
          </a:p>
          <a:p>
            <a:pPr algn="ctr"/>
            <a:r>
              <a:rPr lang="ca-ES" sz="1300" b="1" dirty="0" smtClean="0">
                <a:solidFill>
                  <a:srgbClr val="FFC000"/>
                </a:solidFill>
              </a:rPr>
              <a:t>Generalitat</a:t>
            </a:r>
          </a:p>
          <a:p>
            <a:pPr algn="ctr"/>
            <a:r>
              <a:rPr lang="ca-ES" sz="1300" b="1" dirty="0">
                <a:solidFill>
                  <a:srgbClr val="FFC000"/>
                </a:solidFill>
              </a:rPr>
              <a:t>(</a:t>
            </a:r>
            <a:r>
              <a:rPr lang="ca-ES" sz="1300" b="1" dirty="0" err="1" smtClean="0">
                <a:solidFill>
                  <a:srgbClr val="FFC000"/>
                </a:solidFill>
              </a:rPr>
              <a:t>Consensus</a:t>
            </a:r>
            <a:r>
              <a:rPr lang="ca-ES" sz="1300" b="1" dirty="0" smtClean="0">
                <a:solidFill>
                  <a:srgbClr val="FFC000"/>
                </a:solidFill>
              </a:rPr>
              <a:t/>
            </a:r>
            <a:br>
              <a:rPr lang="ca-ES" sz="1300" b="1" dirty="0" smtClean="0">
                <a:solidFill>
                  <a:srgbClr val="FFC000"/>
                </a:solidFill>
              </a:rPr>
            </a:br>
            <a:r>
              <a:rPr lang="ca-ES" sz="1300" b="1" dirty="0" err="1" smtClean="0">
                <a:solidFill>
                  <a:srgbClr val="FFC000"/>
                </a:solidFill>
              </a:rPr>
              <a:t>Localret</a:t>
            </a:r>
            <a:r>
              <a:rPr lang="ca-ES" sz="1300" b="1" dirty="0" smtClean="0">
                <a:solidFill>
                  <a:srgbClr val="FFC000"/>
                </a:solidFill>
              </a:rPr>
              <a:t>)</a:t>
            </a:r>
          </a:p>
        </p:txBody>
      </p:sp>
      <p:sp>
        <p:nvSpPr>
          <p:cNvPr id="63" name="Rectangle 62"/>
          <p:cNvSpPr/>
          <p:nvPr/>
        </p:nvSpPr>
        <p:spPr>
          <a:xfrm>
            <a:off x="827584" y="5157192"/>
            <a:ext cx="8064896" cy="332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300" b="1" dirty="0" smtClean="0"/>
              <a:t>Gestió d’Ens i Usuaris + Tramesa de la informació </a:t>
            </a:r>
            <a:r>
              <a:rPr lang="ca-ES" sz="1300" b="1" dirty="0" smtClean="0">
                <a:solidFill>
                  <a:srgbClr val="FFC000"/>
                </a:solidFill>
              </a:rPr>
              <a:t>EACAT</a:t>
            </a:r>
            <a:endParaRPr lang="ca-ES" sz="1300" b="1" dirty="0">
              <a:solidFill>
                <a:srgbClr val="FFC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29188" y="5589240"/>
            <a:ext cx="1222532" cy="875174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300" b="1" dirty="0" smtClean="0"/>
              <a:t>Desplegament</a:t>
            </a:r>
          </a:p>
          <a:p>
            <a:pPr algn="ctr"/>
            <a:r>
              <a:rPr lang="ca-ES" sz="1300" b="1" dirty="0" smtClean="0">
                <a:solidFill>
                  <a:srgbClr val="FFC000"/>
                </a:solidFill>
              </a:rPr>
              <a:t>Diputacions  </a:t>
            </a:r>
            <a:br>
              <a:rPr lang="ca-ES" sz="1300" b="1" dirty="0" smtClean="0">
                <a:solidFill>
                  <a:srgbClr val="FFC000"/>
                </a:solidFill>
              </a:rPr>
            </a:br>
            <a:r>
              <a:rPr lang="ca-ES" sz="1300" b="1" dirty="0" smtClean="0">
                <a:solidFill>
                  <a:srgbClr val="FFC000"/>
                </a:solidFill>
              </a:rPr>
              <a:t>+ AOC</a:t>
            </a:r>
            <a:endParaRPr lang="ca-ES" sz="1300" b="1" dirty="0">
              <a:solidFill>
                <a:srgbClr val="FFC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125332" y="5589240"/>
            <a:ext cx="1294540" cy="875174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300" b="1" dirty="0" smtClean="0"/>
              <a:t>Assessorament Jurídic i Organitzatiu</a:t>
            </a:r>
          </a:p>
          <a:p>
            <a:pPr algn="ctr"/>
            <a:r>
              <a:rPr lang="ca-ES" sz="1300" b="1" dirty="0" smtClean="0">
                <a:solidFill>
                  <a:srgbClr val="FFC000"/>
                </a:solidFill>
              </a:rPr>
              <a:t>Diputacions</a:t>
            </a:r>
            <a:endParaRPr lang="ca-ES" sz="1300" b="1" dirty="0">
              <a:solidFill>
                <a:srgbClr val="FFC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491880" y="5589240"/>
            <a:ext cx="1294540" cy="875174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300" b="1" dirty="0" smtClean="0"/>
              <a:t>Suport tècnic a consultes i incidències</a:t>
            </a:r>
          </a:p>
          <a:p>
            <a:pPr algn="ctr"/>
            <a:r>
              <a:rPr lang="ca-ES" sz="1300" b="1" dirty="0" smtClean="0">
                <a:solidFill>
                  <a:srgbClr val="FFC000"/>
                </a:solidFill>
              </a:rPr>
              <a:t>AOC</a:t>
            </a:r>
            <a:endParaRPr lang="ca-ES" sz="1300" b="1" dirty="0">
              <a:solidFill>
                <a:srgbClr val="FFC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228184" y="5589240"/>
            <a:ext cx="1152128" cy="875174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300" b="1" dirty="0" smtClean="0"/>
              <a:t>Formació en Transparència</a:t>
            </a:r>
          </a:p>
          <a:p>
            <a:pPr algn="ctr"/>
            <a:r>
              <a:rPr lang="ca-ES" sz="1300" b="1" dirty="0" smtClean="0">
                <a:solidFill>
                  <a:srgbClr val="FFC000"/>
                </a:solidFill>
              </a:rPr>
              <a:t>EAPC</a:t>
            </a:r>
            <a:endParaRPr lang="ca-ES" sz="1300" b="1" dirty="0">
              <a:solidFill>
                <a:srgbClr val="FFC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452320" y="5589240"/>
            <a:ext cx="1440160" cy="875174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300" b="1" dirty="0" smtClean="0"/>
              <a:t>Gestió de les sol·licituds d’alta dels serveis</a:t>
            </a:r>
            <a:br>
              <a:rPr lang="ca-ES" sz="1300" b="1" dirty="0" smtClean="0"/>
            </a:br>
            <a:r>
              <a:rPr lang="ca-ES" sz="1300" b="1" dirty="0" smtClean="0">
                <a:solidFill>
                  <a:srgbClr val="FFC000"/>
                </a:solidFill>
              </a:rPr>
              <a:t>AOC</a:t>
            </a:r>
            <a:endParaRPr lang="ca-ES" sz="1300" b="1" dirty="0">
              <a:solidFill>
                <a:srgbClr val="FFC000"/>
              </a:solidFill>
            </a:endParaRPr>
          </a:p>
        </p:txBody>
      </p:sp>
      <p:pic>
        <p:nvPicPr>
          <p:cNvPr id="69" name="Picture 2" descr="http://cliparts.co/cliparts/6Ty/oBb/6TyoBbKR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566" y="1764777"/>
            <a:ext cx="199954" cy="1963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http://cliparts.co/cliparts/6Ty/oBb/6TyoBbKR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566" y="2484857"/>
            <a:ext cx="199954" cy="1963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http://cliparts.co/cliparts/6Ty/oBb/6TyoBbKR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496" y="3323125"/>
            <a:ext cx="199954" cy="1963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http://cliparts.co/cliparts/6Ty/oBb/6TyoBbKR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566" y="4069033"/>
            <a:ext cx="199954" cy="1963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http://cliparts.co/cliparts/6Ty/oBb/6TyoBbKR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566" y="4789113"/>
            <a:ext cx="199954" cy="1963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http://cliparts.co/cliparts/6Ty/oBb/6TyoBbKR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807298"/>
            <a:ext cx="199954" cy="1963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http://cliparts.co/cliparts/6Ty/oBb/6TyoBbKR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518" y="5229200"/>
            <a:ext cx="199954" cy="1963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http://cliparts.co/cliparts/6Ty/oBb/6TyoBbKR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518" y="4744813"/>
            <a:ext cx="199954" cy="1963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http://cliparts.co/cliparts/6Ty/oBb/6TyoBbKR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41" y="2420888"/>
            <a:ext cx="199954" cy="1963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Rectangle 77"/>
          <p:cNvSpPr/>
          <p:nvPr/>
        </p:nvSpPr>
        <p:spPr>
          <a:xfrm rot="16200000">
            <a:off x="-2002885" y="2875092"/>
            <a:ext cx="4724835" cy="5040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b="1" dirty="0" smtClean="0"/>
              <a:t>Tecnologia</a:t>
            </a:r>
            <a:endParaRPr lang="ca-ES" sz="1600" b="1" dirty="0">
              <a:solidFill>
                <a:srgbClr val="FFC00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 rot="16200000">
            <a:off x="-72514" y="5769260"/>
            <a:ext cx="864094" cy="5040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b="1" dirty="0" err="1" smtClean="0"/>
              <a:t>Organit</a:t>
            </a:r>
            <a:r>
              <a:rPr lang="ca-ES" sz="1600" b="1" dirty="0"/>
              <a:t/>
            </a:r>
            <a:br>
              <a:rPr lang="ca-ES" sz="1600" b="1" dirty="0"/>
            </a:br>
            <a:r>
              <a:rPr lang="ca-ES" sz="1600" b="1" dirty="0" err="1" smtClean="0"/>
              <a:t>zació</a:t>
            </a:r>
            <a:endParaRPr lang="ca-ES" sz="1600" b="1" dirty="0">
              <a:solidFill>
                <a:srgbClr val="FFC00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157780" y="2276872"/>
            <a:ext cx="1438556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b="1" dirty="0" smtClean="0"/>
              <a:t>Registre de </a:t>
            </a:r>
            <a:r>
              <a:rPr lang="es-ES" sz="1300" b="1" dirty="0" err="1" smtClean="0"/>
              <a:t>convenis</a:t>
            </a:r>
            <a:r>
              <a:rPr lang="es-ES" sz="1300" b="1" dirty="0" smtClean="0"/>
              <a:t> de </a:t>
            </a:r>
            <a:r>
              <a:rPr lang="es-ES" sz="1300" b="1" dirty="0" err="1" smtClean="0"/>
              <a:t>col·laboració</a:t>
            </a:r>
            <a:r>
              <a:rPr lang="es-ES" sz="1300" b="1" dirty="0" smtClean="0"/>
              <a:t> i </a:t>
            </a:r>
            <a:r>
              <a:rPr lang="es-ES" sz="1300" b="1" dirty="0" err="1" smtClean="0"/>
              <a:t>cooperació</a:t>
            </a:r>
            <a:r>
              <a:rPr lang="es-ES" sz="1300" b="1" dirty="0" smtClean="0"/>
              <a:t> de la Generalitat</a:t>
            </a:r>
            <a:endParaRPr lang="ca-ES" sz="1300" b="1" dirty="0" smtClean="0"/>
          </a:p>
          <a:p>
            <a:pPr algn="ctr"/>
            <a:r>
              <a:rPr lang="ca-ES" sz="1300" b="1" dirty="0" smtClean="0">
                <a:solidFill>
                  <a:srgbClr val="FFC000"/>
                </a:solidFill>
              </a:rPr>
              <a:t>Generalitat</a:t>
            </a:r>
            <a:endParaRPr lang="ca-ES" sz="1300" b="1" dirty="0">
              <a:solidFill>
                <a:srgbClr val="FFC00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571999" y="1340769"/>
            <a:ext cx="1512169" cy="1152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b="1" dirty="0" smtClean="0"/>
              <a:t>Perfil de </a:t>
            </a:r>
            <a:r>
              <a:rPr lang="es-ES" sz="1300" b="1" dirty="0" err="1" smtClean="0"/>
              <a:t>Contractant</a:t>
            </a:r>
            <a:r>
              <a:rPr lang="es-ES" sz="1300" b="1" dirty="0" smtClean="0"/>
              <a:t> de Catalunya</a:t>
            </a:r>
          </a:p>
          <a:p>
            <a:pPr algn="ctr"/>
            <a:r>
              <a:rPr lang="ca-ES" sz="1300" b="1" dirty="0" smtClean="0">
                <a:solidFill>
                  <a:srgbClr val="FFC000"/>
                </a:solidFill>
              </a:rPr>
              <a:t>e-Contractació</a:t>
            </a:r>
          </a:p>
          <a:p>
            <a:pPr algn="ctr"/>
            <a:r>
              <a:rPr lang="ca-ES" sz="1300" b="1" dirty="0" err="1" smtClean="0">
                <a:solidFill>
                  <a:srgbClr val="FFC000"/>
                </a:solidFill>
              </a:rPr>
              <a:t>Generalitat+AOC</a:t>
            </a:r>
            <a:endParaRPr lang="ca-ES" sz="1300" b="1" dirty="0">
              <a:solidFill>
                <a:srgbClr val="FFC00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571999" y="2564904"/>
            <a:ext cx="1512169" cy="908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b="1" dirty="0" smtClean="0"/>
              <a:t>Registre </a:t>
            </a:r>
            <a:r>
              <a:rPr lang="es-ES" sz="1300" b="1" dirty="0" err="1" smtClean="0"/>
              <a:t>Públic</a:t>
            </a:r>
            <a:r>
              <a:rPr lang="es-ES" sz="1300" b="1" dirty="0" smtClean="0"/>
              <a:t> de Contractes</a:t>
            </a:r>
          </a:p>
          <a:p>
            <a:pPr algn="ctr"/>
            <a:r>
              <a:rPr lang="es-ES" sz="1300" b="1" dirty="0" smtClean="0"/>
              <a:t>Catalunya</a:t>
            </a:r>
          </a:p>
          <a:p>
            <a:pPr algn="ctr"/>
            <a:r>
              <a:rPr lang="ca-ES" sz="1300" b="1" dirty="0" smtClean="0">
                <a:solidFill>
                  <a:srgbClr val="FFC000"/>
                </a:solidFill>
              </a:rPr>
              <a:t>Generalitat</a:t>
            </a:r>
            <a:endParaRPr lang="ca-ES" sz="1300" dirty="0" smtClean="0">
              <a:solidFill>
                <a:srgbClr val="FFC000"/>
              </a:solidFill>
            </a:endParaRPr>
          </a:p>
        </p:txBody>
      </p:sp>
      <p:pic>
        <p:nvPicPr>
          <p:cNvPr id="84" name="Picture 2" descr="http://cliparts.co/cliparts/6Ty/oBb/6TyoBbKR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426" y="3626552"/>
            <a:ext cx="199954" cy="1963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6157780" y="3645024"/>
            <a:ext cx="1438556" cy="630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b="1" dirty="0"/>
              <a:t>Registre de </a:t>
            </a:r>
            <a:r>
              <a:rPr lang="es-ES" sz="1300" b="1" dirty="0" err="1"/>
              <a:t>subvencions</a:t>
            </a:r>
            <a:r>
              <a:rPr lang="es-ES" sz="1300" b="1" dirty="0"/>
              <a:t> ?</a:t>
            </a:r>
          </a:p>
          <a:p>
            <a:pPr algn="ctr"/>
            <a:r>
              <a:rPr lang="ca-ES" sz="1300" b="1" dirty="0"/>
              <a:t>Generalitat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668344" y="2780928"/>
            <a:ext cx="122413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300" b="1" dirty="0" smtClean="0"/>
              <a:t>Acords i informació pública</a:t>
            </a:r>
          </a:p>
          <a:p>
            <a:pPr algn="ctr"/>
            <a:r>
              <a:rPr lang="ca-ES" sz="1300" b="1" dirty="0" err="1" smtClean="0">
                <a:solidFill>
                  <a:srgbClr val="FFC000"/>
                </a:solidFill>
              </a:rPr>
              <a:t>Acteca</a:t>
            </a:r>
            <a:endParaRPr lang="ca-ES" sz="1300" b="1" dirty="0" smtClean="0">
              <a:solidFill>
                <a:srgbClr val="FFC000"/>
              </a:solidFill>
            </a:endParaRPr>
          </a:p>
          <a:p>
            <a:pPr algn="ctr"/>
            <a:r>
              <a:rPr lang="ca-ES" sz="1300" b="1" dirty="0" smtClean="0">
                <a:solidFill>
                  <a:srgbClr val="FFC000"/>
                </a:solidFill>
              </a:rPr>
              <a:t>e-Tauler</a:t>
            </a:r>
          </a:p>
        </p:txBody>
      </p:sp>
      <p:pic>
        <p:nvPicPr>
          <p:cNvPr id="38" name="Picture 2" descr="http://cliparts.co/cliparts/6Ty/oBb/6TyoBbKR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3592685"/>
            <a:ext cx="199954" cy="1963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4861636" y="5589240"/>
            <a:ext cx="1294540" cy="875174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300" b="1" dirty="0" smtClean="0"/>
              <a:t>Ordenança de Transparència</a:t>
            </a:r>
          </a:p>
          <a:p>
            <a:pPr algn="ctr"/>
            <a:r>
              <a:rPr lang="ca-ES" sz="1300" b="1" dirty="0" err="1" smtClean="0">
                <a:solidFill>
                  <a:srgbClr val="FFC000"/>
                </a:solidFill>
              </a:rPr>
              <a:t>Localret</a:t>
            </a:r>
            <a:endParaRPr lang="ca-ES" sz="1300" b="1" dirty="0">
              <a:solidFill>
                <a:srgbClr val="FFC000"/>
              </a:solidFill>
            </a:endParaRPr>
          </a:p>
        </p:txBody>
      </p:sp>
      <p:pic>
        <p:nvPicPr>
          <p:cNvPr id="40" name="Picture 2" descr="http://cliparts.co/cliparts/6Ty/oBb/6TyoBbKR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76872"/>
            <a:ext cx="199954" cy="1963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4572000" y="4221088"/>
            <a:ext cx="1512169" cy="792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b="1" dirty="0" err="1" smtClean="0"/>
              <a:t>Banc</a:t>
            </a:r>
            <a:r>
              <a:rPr lang="es-ES" sz="1300" b="1" dirty="0" smtClean="0"/>
              <a:t> </a:t>
            </a:r>
            <a:r>
              <a:rPr lang="es-ES" sz="1300" b="1" dirty="0" err="1" smtClean="0"/>
              <a:t>d’ocupació</a:t>
            </a:r>
            <a:r>
              <a:rPr lang="es-ES" sz="1300" b="1" dirty="0" smtClean="0"/>
              <a:t> pública de Catalunya</a:t>
            </a:r>
          </a:p>
          <a:p>
            <a:pPr algn="ctr"/>
            <a:r>
              <a:rPr lang="ca-ES" sz="1300" b="1" dirty="0" smtClean="0">
                <a:solidFill>
                  <a:srgbClr val="FFC000"/>
                </a:solidFill>
              </a:rPr>
              <a:t>Generalitat </a:t>
            </a:r>
            <a:endParaRPr lang="ca-ES" sz="1300" dirty="0" smtClean="0">
              <a:solidFill>
                <a:srgbClr val="FFC000"/>
              </a:solidFill>
            </a:endParaRPr>
          </a:p>
        </p:txBody>
      </p:sp>
      <p:pic>
        <p:nvPicPr>
          <p:cNvPr id="42" name="Picture 2" descr="http://cliparts.co/cliparts/6Ty/oBb/6TyoBbKR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214" y="4779876"/>
            <a:ext cx="199954" cy="1963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://cliparts.co/cliparts/6Ty/oBb/6TyoBbKR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04652"/>
            <a:ext cx="199954" cy="1963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http://cliparts.co/cliparts/6Ty/oBb/6TyoBbKR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005064"/>
            <a:ext cx="199954" cy="1963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51"/>
          <p:cNvSpPr/>
          <p:nvPr/>
        </p:nvSpPr>
        <p:spPr>
          <a:xfrm>
            <a:off x="6156176" y="4382380"/>
            <a:ext cx="1438556" cy="630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b="1" dirty="0"/>
              <a:t>Registre de </a:t>
            </a:r>
            <a:r>
              <a:rPr lang="es-ES" sz="1300" b="1" dirty="0" err="1"/>
              <a:t>planejament</a:t>
            </a:r>
            <a:endParaRPr lang="es-ES" sz="1300" b="1" dirty="0"/>
          </a:p>
          <a:p>
            <a:pPr algn="ctr"/>
            <a:r>
              <a:rPr lang="ca-ES" sz="1300" b="1" dirty="0"/>
              <a:t>Generalitat</a:t>
            </a:r>
          </a:p>
        </p:txBody>
      </p:sp>
      <p:pic>
        <p:nvPicPr>
          <p:cNvPr id="55" name="Picture 2" descr="http://cliparts.co/cliparts/6Ty/oBb/6TyoBbKR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744812"/>
            <a:ext cx="199954" cy="1963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ectangle 40"/>
          <p:cNvSpPr/>
          <p:nvPr/>
        </p:nvSpPr>
        <p:spPr>
          <a:xfrm>
            <a:off x="4572000" y="3573017"/>
            <a:ext cx="1512169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b="1" dirty="0" smtClean="0"/>
              <a:t>Registre </a:t>
            </a:r>
            <a:r>
              <a:rPr lang="es-ES" sz="1300" b="1" dirty="0" err="1" smtClean="0"/>
              <a:t>Licitadors</a:t>
            </a:r>
            <a:endParaRPr lang="es-ES" sz="1300" b="1" dirty="0" smtClean="0"/>
          </a:p>
          <a:p>
            <a:pPr algn="ctr"/>
            <a:r>
              <a:rPr lang="ca-ES" sz="1300" b="1" dirty="0" smtClean="0">
                <a:solidFill>
                  <a:srgbClr val="FFC000"/>
                </a:solidFill>
              </a:rPr>
              <a:t>Generalitat </a:t>
            </a:r>
            <a:endParaRPr lang="ca-ES" sz="1300" dirty="0" smtClean="0">
              <a:solidFill>
                <a:srgbClr val="FFC000"/>
              </a:solidFill>
            </a:endParaRPr>
          </a:p>
        </p:txBody>
      </p:sp>
      <p:pic>
        <p:nvPicPr>
          <p:cNvPr id="57" name="Picture 2" descr="http://cliparts.co/cliparts/6Ty/oBb/6TyoBbKR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52724"/>
            <a:ext cx="199954" cy="1963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ttp://cliparts.co/cliparts/6Ty/oBb/6TyoBbKR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12976"/>
            <a:ext cx="199954" cy="1963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9902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98832130"/>
              </p:ext>
            </p:extLst>
          </p:nvPr>
        </p:nvGraphicFramePr>
        <p:xfrm>
          <a:off x="3131840" y="2702868"/>
          <a:ext cx="2592387" cy="1446212"/>
        </p:xfrm>
        <a:graphic>
          <a:graphicData uri="http://schemas.openxmlformats.org/presentationml/2006/ole">
            <p:oleObj spid="_x0000_s3194" name="Fotografía de Photo Editor" r:id="rId4" imgW="3315163" imgH="1743318" progId="">
              <p:embed/>
            </p:oleObj>
          </a:graphicData>
        </a:graphic>
      </p:graphicFrame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0" y="6092825"/>
            <a:ext cx="2484438" cy="765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12" name="Contenidor de número de diapositiva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577D9F-55C6-4FB8-9AC8-37721EABADAB}" type="slidenum">
              <a:rPr lang="es-ES" smtClean="0"/>
              <a:pPr>
                <a:defRPr/>
              </a:pPr>
              <a:t>36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04583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 2"/>
          <p:cNvSpPr>
            <a:spLocks noGrp="1"/>
          </p:cNvSpPr>
          <p:nvPr>
            <p:ph type="title"/>
          </p:nvPr>
        </p:nvSpPr>
        <p:spPr>
          <a:xfrm>
            <a:off x="395536" y="202630"/>
            <a:ext cx="8229600" cy="706090"/>
          </a:xfrm>
        </p:spPr>
        <p:txBody>
          <a:bodyPr>
            <a:noAutofit/>
          </a:bodyPr>
          <a:lstStyle/>
          <a:p>
            <a:r>
              <a:rPr lang="ca-ES" dirty="0" smtClean="0"/>
              <a:t>P</a:t>
            </a:r>
            <a:r>
              <a:rPr lang="ca-ES" sz="3200" dirty="0" smtClean="0"/>
              <a:t>rojecte de gran complexitat</a:t>
            </a:r>
            <a:endParaRPr lang="ca-ES" sz="3200" dirty="0"/>
          </a:p>
        </p:txBody>
      </p:sp>
      <p:sp>
        <p:nvSpPr>
          <p:cNvPr id="4" name="Contenidor de contingut 3"/>
          <p:cNvSpPr>
            <a:spLocks noGrp="1"/>
          </p:cNvSpPr>
          <p:nvPr>
            <p:ph idx="1"/>
          </p:nvPr>
        </p:nvSpPr>
        <p:spPr>
          <a:xfrm>
            <a:off x="457200" y="836712"/>
            <a:ext cx="8579296" cy="5289451"/>
          </a:xfrm>
        </p:spPr>
        <p:txBody>
          <a:bodyPr>
            <a:noAutofit/>
          </a:bodyPr>
          <a:lstStyle/>
          <a:p>
            <a:r>
              <a:rPr lang="ca-ES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Volum: </a:t>
            </a:r>
            <a:r>
              <a:rPr lang="ca-ES" b="0" dirty="0" smtClean="0"/>
              <a:t>Més de </a:t>
            </a:r>
            <a:r>
              <a:rPr lang="ca-ES" dirty="0" smtClean="0"/>
              <a:t>2.000 ens públics locals </a:t>
            </a:r>
            <a:r>
              <a:rPr lang="ca-ES" b="0" dirty="0" smtClean="0"/>
              <a:t>catalans</a:t>
            </a:r>
          </a:p>
          <a:p>
            <a:r>
              <a:rPr lang="ca-ES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Abast:</a:t>
            </a:r>
          </a:p>
          <a:p>
            <a:pPr lvl="1"/>
            <a:r>
              <a:rPr lang="ca-ES" b="0" dirty="0" smtClean="0"/>
              <a:t>Llei </a:t>
            </a:r>
            <a:r>
              <a:rPr lang="ca-ES" b="1" dirty="0" smtClean="0"/>
              <a:t>ambiciosa</a:t>
            </a:r>
            <a:r>
              <a:rPr lang="ca-ES" b="0" dirty="0" smtClean="0"/>
              <a:t> i amb possibles </a:t>
            </a:r>
            <a:r>
              <a:rPr lang="ca-ES" b="1" dirty="0" smtClean="0"/>
              <a:t>interpretacions </a:t>
            </a:r>
            <a:r>
              <a:rPr lang="ca-ES" dirty="0" smtClean="0"/>
              <a:t>diferents</a:t>
            </a:r>
          </a:p>
          <a:p>
            <a:pPr lvl="1"/>
            <a:r>
              <a:rPr lang="ca-ES" b="0" dirty="0" smtClean="0"/>
              <a:t>Gran quantitat d’informació que s’ha de publicar:</a:t>
            </a:r>
          </a:p>
          <a:p>
            <a:pPr lvl="2"/>
            <a:r>
              <a:rPr lang="ca-ES" dirty="0" smtClean="0"/>
              <a:t>Provinent d’</a:t>
            </a:r>
            <a:r>
              <a:rPr lang="ca-ES" b="1" dirty="0" smtClean="0"/>
              <a:t>àrees organitzatives diverses</a:t>
            </a:r>
          </a:p>
          <a:p>
            <a:pPr lvl="2"/>
            <a:r>
              <a:rPr lang="ca-ES" b="1" dirty="0" smtClean="0"/>
              <a:t>feina administrativa </a:t>
            </a:r>
            <a:r>
              <a:rPr lang="ca-ES" dirty="0" smtClean="0"/>
              <a:t>addicional i permanent</a:t>
            </a:r>
          </a:p>
          <a:p>
            <a:r>
              <a:rPr lang="ca-ES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Recursos: </a:t>
            </a:r>
            <a:r>
              <a:rPr lang="ca-ES" b="0" dirty="0" smtClean="0"/>
              <a:t>Limitats </a:t>
            </a:r>
            <a:r>
              <a:rPr lang="ca-ES" dirty="0" smtClean="0"/>
              <a:t>recursos humans i tècnics</a:t>
            </a:r>
          </a:p>
          <a:p>
            <a:r>
              <a:rPr lang="es-ES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Reticències</a:t>
            </a:r>
            <a:r>
              <a:rPr lang="es-ES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s-ES" b="0" dirty="0" err="1" smtClean="0"/>
              <a:t>canvi</a:t>
            </a:r>
            <a:r>
              <a:rPr lang="es-ES" b="0" dirty="0" smtClean="0"/>
              <a:t> de </a:t>
            </a:r>
            <a:r>
              <a:rPr lang="es-ES" dirty="0" smtClean="0"/>
              <a:t>paradigma</a:t>
            </a:r>
            <a:endParaRPr lang="ca-ES" dirty="0" smtClean="0"/>
          </a:p>
          <a:p>
            <a:r>
              <a:rPr lang="ca-ES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Dates: </a:t>
            </a:r>
            <a:r>
              <a:rPr lang="ca-ES" dirty="0" smtClean="0"/>
              <a:t>Període molt curt d’adaptació </a:t>
            </a:r>
            <a:r>
              <a:rPr lang="ca-ES" b="0" dirty="0" smtClean="0"/>
              <a:t>fins a la data límit de compliment (gener de 2016)</a:t>
            </a:r>
          </a:p>
          <a:p>
            <a:r>
              <a:rPr lang="ca-ES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Sancions: </a:t>
            </a:r>
            <a:r>
              <a:rPr lang="ca-ES" b="0" dirty="0" smtClean="0"/>
              <a:t>Llei inclou un </a:t>
            </a:r>
            <a:r>
              <a:rPr lang="ca-ES" dirty="0" smtClean="0"/>
              <a:t>règim de sancions dur</a:t>
            </a:r>
          </a:p>
        </p:txBody>
      </p:sp>
    </p:spTree>
    <p:extLst>
      <p:ext uri="{BB962C8B-B14F-4D97-AF65-F5344CB8AC3E}">
        <p14:creationId xmlns="" xmlns:p14="http://schemas.microsoft.com/office/powerpoint/2010/main" val="112952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06090"/>
          </a:xfrm>
        </p:spPr>
        <p:txBody>
          <a:bodyPr>
            <a:noAutofit/>
          </a:bodyPr>
          <a:lstStyle/>
          <a:p>
            <a:r>
              <a:rPr lang="ca-ES" dirty="0"/>
              <a:t>Aspectes claus de l’èxit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idx="1"/>
          </p:nvPr>
        </p:nvSpPr>
        <p:spPr>
          <a:xfrm>
            <a:off x="251520" y="764704"/>
            <a:ext cx="8784976" cy="5361459"/>
          </a:xfrm>
        </p:spPr>
        <p:txBody>
          <a:bodyPr>
            <a:noAutofit/>
          </a:bodyPr>
          <a:lstStyle/>
          <a:p>
            <a:r>
              <a:rPr lang="es-ES" sz="2800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Treball</a:t>
            </a:r>
            <a:r>
              <a:rPr lang="es-ES" sz="28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2800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conjunt</a:t>
            </a:r>
            <a:r>
              <a:rPr lang="es-ES" sz="28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s-ES" sz="2800" dirty="0" err="1" smtClean="0"/>
              <a:t>Conveni</a:t>
            </a:r>
            <a:r>
              <a:rPr lang="es-ES" sz="2800" dirty="0" smtClean="0"/>
              <a:t> </a:t>
            </a:r>
            <a:r>
              <a:rPr lang="es-ES" sz="2800" b="0" dirty="0" err="1" smtClean="0"/>
              <a:t>ens</a:t>
            </a:r>
            <a:r>
              <a:rPr lang="es-ES" sz="2800" b="0" dirty="0" smtClean="0"/>
              <a:t> </a:t>
            </a:r>
            <a:r>
              <a:rPr lang="es-ES" sz="2800" b="0" dirty="0" err="1" smtClean="0"/>
              <a:t>supramunicipals</a:t>
            </a:r>
            <a:endParaRPr lang="ca-ES" sz="2800" b="0" dirty="0" smtClean="0"/>
          </a:p>
          <a:p>
            <a:r>
              <a:rPr lang="ca-ES" sz="28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Suport: </a:t>
            </a:r>
            <a:r>
              <a:rPr lang="ca-ES" sz="2800" dirty="0" smtClean="0"/>
              <a:t>Assessorament jurídic i organitzatiu </a:t>
            </a:r>
            <a:r>
              <a:rPr lang="ca-ES" sz="2800" b="0" dirty="0" smtClean="0"/>
              <a:t>potent de l’abast i interpretació de la Llei de Transparència</a:t>
            </a:r>
          </a:p>
          <a:p>
            <a:r>
              <a:rPr lang="ca-ES" sz="2800" dirty="0" smtClean="0">
                <a:solidFill>
                  <a:srgbClr val="C00000"/>
                </a:solidFill>
              </a:rPr>
              <a:t>Economies d’escala: </a:t>
            </a:r>
            <a:r>
              <a:rPr lang="ca-ES" sz="2800" dirty="0" smtClean="0"/>
              <a:t>Solució comuna, sense cost i claus en mà </a:t>
            </a:r>
            <a:r>
              <a:rPr lang="ca-ES" sz="2800" b="0" dirty="0" smtClean="0"/>
              <a:t>per a gestionar els aspectes tecnològics de la Llei de Transparència</a:t>
            </a:r>
          </a:p>
          <a:p>
            <a:r>
              <a:rPr lang="ca-ES" sz="2800" dirty="0" smtClean="0">
                <a:solidFill>
                  <a:srgbClr val="C00000"/>
                </a:solidFill>
              </a:rPr>
              <a:t>Racionalització: </a:t>
            </a:r>
            <a:r>
              <a:rPr lang="ca-ES" sz="2800" dirty="0" smtClean="0"/>
              <a:t>Facilitar la feina administrativa </a:t>
            </a:r>
            <a:r>
              <a:rPr lang="ca-ES" sz="2800" b="0" dirty="0" smtClean="0"/>
              <a:t>dels ens locals, garantint que la informació pública que han tramès a organismes supramunicipals es publica automàticament als Portals de Transparència Local i de Catalunya</a:t>
            </a:r>
          </a:p>
          <a:p>
            <a:r>
              <a:rPr lang="ca-ES" sz="2800" dirty="0" smtClean="0">
                <a:solidFill>
                  <a:srgbClr val="C00000"/>
                </a:solidFill>
              </a:rPr>
              <a:t>Planificació per fases: </a:t>
            </a:r>
            <a:r>
              <a:rPr lang="ca-ES" sz="2800" dirty="0" smtClean="0"/>
              <a:t>Prioritzar</a:t>
            </a:r>
            <a:r>
              <a:rPr lang="ca-ES" sz="2800" b="0" dirty="0"/>
              <a:t> </a:t>
            </a:r>
            <a:r>
              <a:rPr lang="ca-ES" sz="2800" b="0" dirty="0" smtClean="0"/>
              <a:t>informació més 					rellevant</a:t>
            </a:r>
            <a:endParaRPr lang="ca-ES" sz="2800" b="0" dirty="0"/>
          </a:p>
        </p:txBody>
      </p:sp>
    </p:spTree>
    <p:extLst>
      <p:ext uri="{BB962C8B-B14F-4D97-AF65-F5344CB8AC3E}">
        <p14:creationId xmlns="" xmlns:p14="http://schemas.microsoft.com/office/powerpoint/2010/main" val="403903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06090"/>
          </a:xfrm>
        </p:spPr>
        <p:txBody>
          <a:bodyPr>
            <a:noAutofit/>
          </a:bodyPr>
          <a:lstStyle/>
          <a:p>
            <a:r>
              <a:rPr lang="ca-ES" dirty="0" smtClean="0"/>
              <a:t>Conveni Marc</a:t>
            </a:r>
            <a:endParaRPr lang="ca-ES" dirty="0"/>
          </a:p>
        </p:txBody>
      </p:sp>
      <p:sp>
        <p:nvSpPr>
          <p:cNvPr id="4" name="Contenidor de contingut 3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Autofit/>
          </a:bodyPr>
          <a:lstStyle/>
          <a:p>
            <a:r>
              <a:rPr lang="es-ES" sz="2800" dirty="0" err="1" smtClean="0"/>
              <a:t>Signataris</a:t>
            </a:r>
            <a:r>
              <a:rPr lang="es-ES" sz="2800" dirty="0" smtClean="0"/>
              <a:t>:</a:t>
            </a:r>
          </a:p>
          <a:p>
            <a:pPr lvl="1"/>
            <a:r>
              <a:rPr lang="es-ES" sz="2800" dirty="0" smtClean="0"/>
              <a:t>Generalitat (</a:t>
            </a:r>
            <a:r>
              <a:rPr lang="es-ES" sz="2800" dirty="0" err="1" smtClean="0"/>
              <a:t>Governació</a:t>
            </a:r>
            <a:r>
              <a:rPr lang="es-ES" sz="2800" dirty="0" smtClean="0"/>
              <a:t>, Consorci AOC, EAPC)</a:t>
            </a:r>
          </a:p>
          <a:p>
            <a:pPr lvl="1"/>
            <a:r>
              <a:rPr lang="es-ES" sz="2800" b="0" dirty="0" err="1" smtClean="0"/>
              <a:t>Diputacions</a:t>
            </a:r>
            <a:endParaRPr lang="es-ES" sz="2800" dirty="0" smtClean="0"/>
          </a:p>
          <a:p>
            <a:pPr lvl="1"/>
            <a:r>
              <a:rPr lang="es-ES" sz="2800" dirty="0" smtClean="0"/>
              <a:t>ACM</a:t>
            </a:r>
          </a:p>
          <a:p>
            <a:pPr lvl="1"/>
            <a:r>
              <a:rPr lang="es-ES" sz="2800" dirty="0" smtClean="0"/>
              <a:t>FMC</a:t>
            </a:r>
          </a:p>
          <a:p>
            <a:r>
              <a:rPr lang="ca-ES" sz="2800" dirty="0" smtClean="0"/>
              <a:t>Àmbits de col·laboració:</a:t>
            </a:r>
          </a:p>
          <a:p>
            <a:pPr lvl="1"/>
            <a:r>
              <a:rPr lang="ca-ES" sz="2800" dirty="0" smtClean="0"/>
              <a:t>Portal de la Transparència</a:t>
            </a:r>
            <a:r>
              <a:rPr lang="ca-ES" sz="2800" b="0" dirty="0" smtClean="0"/>
              <a:t>. </a:t>
            </a:r>
          </a:p>
          <a:p>
            <a:pPr lvl="1"/>
            <a:r>
              <a:rPr lang="ca-ES" sz="2800" dirty="0" smtClean="0"/>
              <a:t>Comissió de garantia del dret d’accés a la informació pública</a:t>
            </a:r>
            <a:r>
              <a:rPr lang="ca-ES" sz="2800" b="0" dirty="0" smtClean="0"/>
              <a:t>. </a:t>
            </a:r>
          </a:p>
          <a:p>
            <a:pPr lvl="1"/>
            <a:r>
              <a:rPr lang="ca-ES" sz="2800" dirty="0" smtClean="0"/>
              <a:t>Programa de suport als governs locals</a:t>
            </a:r>
            <a:r>
              <a:rPr lang="ca-ES" sz="2800" b="0" dirty="0" smtClean="0"/>
              <a:t>. </a:t>
            </a:r>
          </a:p>
          <a:p>
            <a:pPr lvl="1"/>
            <a:r>
              <a:rPr lang="ca-ES" sz="2800" dirty="0" smtClean="0"/>
              <a:t>Programa general de formació.</a:t>
            </a:r>
            <a:r>
              <a:rPr lang="ca-ES" sz="2800" b="0" dirty="0" smtClean="0"/>
              <a:t> </a:t>
            </a:r>
            <a:endParaRPr lang="ca-ES" sz="2800" b="0" dirty="0"/>
          </a:p>
        </p:txBody>
      </p:sp>
    </p:spTree>
    <p:extLst>
      <p:ext uri="{BB962C8B-B14F-4D97-AF65-F5344CB8AC3E}">
        <p14:creationId xmlns="" xmlns:p14="http://schemas.microsoft.com/office/powerpoint/2010/main" val="403903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706090"/>
          </a:xfrm>
        </p:spPr>
        <p:txBody>
          <a:bodyPr>
            <a:noAutofit/>
          </a:bodyPr>
          <a:lstStyle/>
          <a:p>
            <a:r>
              <a:rPr lang="ca-ES" dirty="0" smtClean="0"/>
              <a:t>Pla estratègic en polítiques de transparència</a:t>
            </a:r>
            <a:endParaRPr lang="ca-ES" dirty="0"/>
          </a:p>
        </p:txBody>
      </p:sp>
      <p:sp>
        <p:nvSpPr>
          <p:cNvPr id="4" name="Contenidor de contingut 3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Autofit/>
          </a:bodyPr>
          <a:lstStyle/>
          <a:p>
            <a:r>
              <a:rPr lang="ca-ES" b="0" dirty="0" smtClean="0"/>
              <a:t>Elaboració i signatura d’un conveni marc de col·laboració entre la Generalitat i el món local</a:t>
            </a:r>
          </a:p>
          <a:p>
            <a:r>
              <a:rPr lang="ca-ES" b="0" dirty="0" smtClean="0"/>
              <a:t>Elaboració d’una guia jurídica</a:t>
            </a:r>
          </a:p>
          <a:p>
            <a:r>
              <a:rPr lang="ca-ES" b="0" dirty="0" smtClean="0"/>
              <a:t>Definició d’un pla de suport econòmic i financer als ens locals en compliment de l’article 94.1 de la Llei 19/2014.</a:t>
            </a:r>
          </a:p>
          <a:p>
            <a:r>
              <a:rPr lang="ca-ES" b="0" dirty="0" smtClean="0"/>
              <a:t>Oferiment per part del Consorci AOC d’una solució d’espai de Transparència per als governs locals</a:t>
            </a:r>
          </a:p>
          <a:p>
            <a:r>
              <a:rPr lang="ca-ES" b="0" dirty="0" smtClean="0"/>
              <a:t>Creació d’un </a:t>
            </a:r>
            <a:r>
              <a:rPr lang="ca-ES" b="0" dirty="0" err="1" smtClean="0"/>
              <a:t>repositori</a:t>
            </a:r>
            <a:r>
              <a:rPr lang="ca-ES" b="0" dirty="0" smtClean="0"/>
              <a:t> comú de dades obertes de transparència</a:t>
            </a:r>
          </a:p>
          <a:p>
            <a:r>
              <a:rPr lang="ca-ES" b="0" dirty="0" smtClean="0"/>
              <a:t>Oferiment per part del Consorci AOC d’una solució de tràmits electrònics de les sol·licituds d’accés d’informació i propostes / suggeriments</a:t>
            </a:r>
          </a:p>
          <a:p>
            <a:r>
              <a:rPr lang="ca-ES" b="0" dirty="0" smtClean="0"/>
              <a:t>Suport jurídic</a:t>
            </a:r>
          </a:p>
          <a:p>
            <a:r>
              <a:rPr lang="ca-ES" b="0" dirty="0" smtClean="0"/>
              <a:t>Formació als ens locals </a:t>
            </a:r>
            <a:endParaRPr lang="ca-ES" b="0" dirty="0"/>
          </a:p>
        </p:txBody>
      </p:sp>
    </p:spTree>
    <p:extLst>
      <p:ext uri="{BB962C8B-B14F-4D97-AF65-F5344CB8AC3E}">
        <p14:creationId xmlns="" xmlns:p14="http://schemas.microsoft.com/office/powerpoint/2010/main" val="403903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856984" cy="432048"/>
          </a:xfrm>
        </p:spPr>
        <p:txBody>
          <a:bodyPr/>
          <a:lstStyle/>
          <a:p>
            <a:r>
              <a:rPr lang="ca-ES" sz="2800" noProof="0" dirty="0" smtClean="0"/>
              <a:t>Comitès de seguiment temàtic</a:t>
            </a:r>
            <a:endParaRPr lang="ca-ES" sz="2800" noProof="0" dirty="0"/>
          </a:p>
        </p:txBody>
      </p:sp>
      <p:sp>
        <p:nvSpPr>
          <p:cNvPr id="3" name="QuadreDeText 2"/>
          <p:cNvSpPr txBox="1"/>
          <p:nvPr/>
        </p:nvSpPr>
        <p:spPr>
          <a:xfrm>
            <a:off x="323528" y="1196752"/>
            <a:ext cx="8496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a-ES" sz="2000" dirty="0" smtClean="0">
                <a:latin typeface="+mj-lt"/>
                <a:ea typeface="+mj-ea"/>
                <a:cs typeface="+mj-cs"/>
              </a:rPr>
              <a:t> Comitè </a:t>
            </a:r>
            <a:r>
              <a:rPr lang="ca-ES" sz="2000" dirty="0" smtClean="0">
                <a:latin typeface="+mj-lt"/>
                <a:ea typeface="+mj-ea"/>
                <a:cs typeface="+mj-cs"/>
              </a:rPr>
              <a:t>TIC de Transparència</a:t>
            </a:r>
            <a:r>
              <a:rPr lang="ca-ES" sz="2000" dirty="0">
                <a:latin typeface="+mj-lt"/>
                <a:ea typeface="+mj-ea"/>
                <a:cs typeface="+mj-cs"/>
              </a:rPr>
              <a:t> </a:t>
            </a:r>
            <a:r>
              <a:rPr lang="ca-ES" sz="2000" dirty="0" smtClean="0">
                <a:latin typeface="+mj-lt"/>
                <a:ea typeface="+mj-ea"/>
                <a:cs typeface="+mj-cs"/>
              </a:rPr>
              <a:t>pels ens locals</a:t>
            </a:r>
          </a:p>
          <a:p>
            <a:pPr>
              <a:buFont typeface="Arial" pitchFamily="34" charset="0"/>
              <a:buChar char="•"/>
            </a:pPr>
            <a:endParaRPr lang="ca-ES" sz="2000" dirty="0" smtClean="0"/>
          </a:p>
          <a:p>
            <a:pPr>
              <a:buFont typeface="Arial" pitchFamily="34" charset="0"/>
              <a:buChar char="•"/>
            </a:pPr>
            <a:r>
              <a:rPr lang="ca-ES" sz="2000" dirty="0" smtClean="0">
                <a:latin typeface="+mj-lt"/>
                <a:ea typeface="+mj-ea"/>
                <a:cs typeface="+mj-cs"/>
              </a:rPr>
              <a:t> Formació</a:t>
            </a:r>
            <a:endParaRPr lang="ca-ES" sz="2000" dirty="0" smtClean="0">
              <a:latin typeface="+mj-lt"/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</a:pPr>
            <a:endParaRPr lang="ca-ES" sz="2000" dirty="0" smtClean="0"/>
          </a:p>
          <a:p>
            <a:pPr>
              <a:buFont typeface="Arial" pitchFamily="34" charset="0"/>
              <a:buChar char="•"/>
            </a:pPr>
            <a:r>
              <a:rPr lang="ca-ES" sz="2000" dirty="0" smtClean="0">
                <a:latin typeface="+mj-lt"/>
                <a:ea typeface="+mj-ea"/>
                <a:cs typeface="+mj-cs"/>
              </a:rPr>
              <a:t> Elaboració </a:t>
            </a:r>
            <a:r>
              <a:rPr lang="ca-ES" sz="2000" dirty="0" smtClean="0">
                <a:latin typeface="+mj-lt"/>
                <a:ea typeface="+mj-ea"/>
                <a:cs typeface="+mj-cs"/>
              </a:rPr>
              <a:t>de documents normalitzats</a:t>
            </a:r>
          </a:p>
          <a:p>
            <a:pPr>
              <a:buFont typeface="Arial" pitchFamily="34" charset="0"/>
              <a:buChar char="•"/>
            </a:pPr>
            <a:endParaRPr lang="ca-ES" sz="2000" dirty="0" smtClean="0"/>
          </a:p>
          <a:p>
            <a:pPr>
              <a:buFont typeface="Arial" pitchFamily="34" charset="0"/>
              <a:buChar char="•"/>
            </a:pPr>
            <a:r>
              <a:rPr lang="ca-ES" sz="2000" dirty="0" smtClean="0">
                <a:latin typeface="+mj-lt"/>
                <a:ea typeface="+mj-ea"/>
                <a:cs typeface="+mj-cs"/>
              </a:rPr>
              <a:t> Anàlisi </a:t>
            </a:r>
            <a:r>
              <a:rPr lang="ca-ES" sz="2000" dirty="0" smtClean="0">
                <a:latin typeface="+mj-lt"/>
                <a:ea typeface="+mj-ea"/>
                <a:cs typeface="+mj-cs"/>
              </a:rPr>
              <a:t>de les necessitats d’assessorament als ens </a:t>
            </a:r>
            <a:r>
              <a:rPr lang="ca-ES" sz="2000" dirty="0" smtClean="0">
                <a:latin typeface="+mj-lt"/>
                <a:ea typeface="+mj-ea"/>
                <a:cs typeface="+mj-cs"/>
              </a:rPr>
              <a:t>locals</a:t>
            </a:r>
          </a:p>
          <a:p>
            <a:pPr>
              <a:buFont typeface="Arial" pitchFamily="34" charset="0"/>
              <a:buChar char="•"/>
            </a:pPr>
            <a:endParaRPr lang="es-ES" sz="2000" dirty="0" smtClean="0">
              <a:latin typeface="+mj-lt"/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</a:pPr>
            <a:r>
              <a:rPr lang="es-ES" sz="2000" dirty="0" smtClean="0">
                <a:latin typeface="+mj-lt"/>
                <a:ea typeface="+mj-ea"/>
                <a:cs typeface="+mj-cs"/>
              </a:rPr>
              <a:t> </a:t>
            </a:r>
            <a:r>
              <a:rPr lang="es-ES" sz="2000" dirty="0" err="1" smtClean="0">
                <a:latin typeface="+mj-lt"/>
                <a:ea typeface="+mj-ea"/>
                <a:cs typeface="+mj-cs"/>
              </a:rPr>
              <a:t>Elaboració</a:t>
            </a:r>
            <a:r>
              <a:rPr lang="es-ES" sz="2000" dirty="0" smtClean="0">
                <a:latin typeface="+mj-lt"/>
                <a:ea typeface="+mj-ea"/>
                <a:cs typeface="+mj-cs"/>
              </a:rPr>
              <a:t> </a:t>
            </a:r>
            <a:r>
              <a:rPr lang="es-ES" sz="2000" dirty="0" err="1" smtClean="0">
                <a:latin typeface="+mj-lt"/>
                <a:ea typeface="+mj-ea"/>
                <a:cs typeface="+mj-cs"/>
              </a:rPr>
              <a:t>codi</a:t>
            </a:r>
            <a:r>
              <a:rPr lang="es-ES" sz="2000" dirty="0" smtClean="0">
                <a:latin typeface="+mj-lt"/>
                <a:ea typeface="+mj-ea"/>
                <a:cs typeface="+mj-cs"/>
              </a:rPr>
              <a:t> de conducta </a:t>
            </a:r>
            <a:r>
              <a:rPr lang="es-ES" sz="2000" dirty="0" err="1" smtClean="0">
                <a:latin typeface="+mj-lt"/>
                <a:ea typeface="+mj-ea"/>
                <a:cs typeface="+mj-cs"/>
              </a:rPr>
              <a:t>alts</a:t>
            </a:r>
            <a:r>
              <a:rPr lang="es-ES" sz="2000" dirty="0" smtClean="0">
                <a:latin typeface="+mj-lt"/>
                <a:ea typeface="+mj-ea"/>
                <a:cs typeface="+mj-cs"/>
              </a:rPr>
              <a:t> </a:t>
            </a:r>
            <a:r>
              <a:rPr lang="es-ES" sz="2000" dirty="0" err="1" smtClean="0">
                <a:latin typeface="+mj-lt"/>
                <a:ea typeface="+mj-ea"/>
                <a:cs typeface="+mj-cs"/>
              </a:rPr>
              <a:t>càrrecs</a:t>
            </a:r>
            <a:endParaRPr lang="ca-ES" sz="2000" dirty="0" smtClean="0">
              <a:latin typeface="+mj-lt"/>
              <a:ea typeface="+mj-ea"/>
              <a:cs typeface="+mj-cs"/>
            </a:endParaRPr>
          </a:p>
          <a:p>
            <a:r>
              <a:rPr lang="ca-ES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endParaRPr lang="es-ES" sz="20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endParaRPr lang="ca-ES" sz="20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920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99592" y="1412776"/>
            <a:ext cx="777686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>
              <a:lnSpc>
                <a:spcPct val="150000"/>
              </a:lnSpc>
              <a:spcBef>
                <a:spcPct val="20000"/>
              </a:spcBef>
              <a:buClr>
                <a:srgbClr val="FF3300"/>
              </a:buClr>
              <a:buSzPct val="100000"/>
              <a:buFont typeface="Arial" pitchFamily="34" charset="0"/>
              <a:buChar char="•"/>
              <a:defRPr/>
            </a:pPr>
            <a:endParaRPr lang="pt-BR" sz="2800" kern="0" dirty="0"/>
          </a:p>
        </p:txBody>
      </p:sp>
      <p:sp>
        <p:nvSpPr>
          <p:cNvPr id="6" name="Títo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Índex</a:t>
            </a:r>
            <a:endParaRPr lang="ca-ES" noProof="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0" indent="-457200">
              <a:lnSpc>
                <a:spcPct val="150000"/>
              </a:lnSpc>
              <a:buClr>
                <a:srgbClr val="FF3300"/>
              </a:buClr>
              <a:buSzPct val="100000"/>
              <a:defRPr/>
            </a:pPr>
            <a:r>
              <a:rPr lang="ca-ES" sz="3200" dirty="0" smtClean="0"/>
              <a:t>Projecte comú de la Llei de Transparència</a:t>
            </a:r>
          </a:p>
          <a:p>
            <a:pPr marL="457200" lvl="0" indent="-457200">
              <a:lnSpc>
                <a:spcPct val="150000"/>
              </a:lnSpc>
              <a:buClr>
                <a:srgbClr val="FF3300"/>
              </a:buClr>
              <a:buSzPct val="100000"/>
              <a:defRPr/>
            </a:pPr>
            <a:r>
              <a:rPr lang="ca-ES" sz="3200" dirty="0" smtClean="0"/>
              <a:t>Recursos del Consorci AOC en Transparència</a:t>
            </a:r>
          </a:p>
          <a:p>
            <a:pPr marL="457200" lvl="0" indent="-457200">
              <a:lnSpc>
                <a:spcPct val="150000"/>
              </a:lnSpc>
              <a:buClr>
                <a:srgbClr val="FF3300"/>
              </a:buClr>
              <a:buSzPct val="100000"/>
              <a:defRPr/>
            </a:pPr>
            <a:r>
              <a:rPr lang="ca-ES" sz="3200" dirty="0" smtClean="0"/>
              <a:t>Servei de Transparència:</a:t>
            </a:r>
          </a:p>
          <a:p>
            <a:pPr marL="857250" lvl="1" indent="-457200">
              <a:lnSpc>
                <a:spcPct val="150000"/>
              </a:lnSpc>
              <a:buClr>
                <a:srgbClr val="FF3300"/>
              </a:buClr>
              <a:buSzPct val="100000"/>
              <a:defRPr/>
            </a:pPr>
            <a:r>
              <a:rPr lang="es-ES" sz="3200" dirty="0" err="1" smtClean="0"/>
              <a:t>Presentació</a:t>
            </a:r>
            <a:endParaRPr lang="ca-ES" sz="3200" dirty="0" smtClean="0"/>
          </a:p>
          <a:p>
            <a:pPr marL="857250" lvl="1" indent="-457200">
              <a:lnSpc>
                <a:spcPct val="150000"/>
              </a:lnSpc>
              <a:buClr>
                <a:srgbClr val="FF3300"/>
              </a:buClr>
              <a:buSzPct val="100000"/>
              <a:defRPr/>
            </a:pPr>
            <a:r>
              <a:rPr lang="ca-ES" sz="3200" dirty="0" smtClean="0"/>
              <a:t>Quina informació s’ha de publicar?</a:t>
            </a:r>
          </a:p>
          <a:p>
            <a:pPr marL="857250" lvl="1" indent="-457200">
              <a:lnSpc>
                <a:spcPct val="150000"/>
              </a:lnSpc>
              <a:buClr>
                <a:srgbClr val="FF3300"/>
              </a:buClr>
              <a:buSzPct val="100000"/>
              <a:defRPr/>
            </a:pPr>
            <a:r>
              <a:rPr lang="es-ES" sz="3200" dirty="0" err="1" smtClean="0"/>
              <a:t>Gestió</a:t>
            </a:r>
            <a:r>
              <a:rPr lang="es-ES" sz="3200" dirty="0" smtClean="0"/>
              <a:t> i </a:t>
            </a:r>
            <a:r>
              <a:rPr lang="es-ES" sz="3200" dirty="0" err="1" smtClean="0"/>
              <a:t>edició</a:t>
            </a:r>
            <a:r>
              <a:rPr lang="es-ES" sz="3200" dirty="0" smtClean="0"/>
              <a:t> de </a:t>
            </a:r>
            <a:r>
              <a:rPr lang="es-ES" sz="3200" dirty="0" err="1" smtClean="0"/>
              <a:t>continguts</a:t>
            </a:r>
            <a:endParaRPr lang="es-ES" sz="3200" dirty="0" smtClean="0"/>
          </a:p>
          <a:p>
            <a:pPr marL="457200" indent="-457200">
              <a:lnSpc>
                <a:spcPct val="150000"/>
              </a:lnSpc>
              <a:buClr>
                <a:srgbClr val="FF3300"/>
              </a:buClr>
              <a:buSzPct val="100000"/>
              <a:defRPr/>
            </a:pPr>
            <a:r>
              <a:rPr lang="es-ES" sz="3200" dirty="0" smtClean="0"/>
              <a:t>Resta de recursos del Consorci AOC</a:t>
            </a:r>
            <a:endParaRPr lang="ca-ES" sz="3200" dirty="0" smtClean="0"/>
          </a:p>
          <a:p>
            <a:pPr marL="457200" lvl="0" indent="-457200">
              <a:lnSpc>
                <a:spcPct val="150000"/>
              </a:lnSpc>
              <a:buClr>
                <a:srgbClr val="FF3300"/>
              </a:buClr>
              <a:buSzPct val="100000"/>
              <a:defRPr/>
            </a:pPr>
            <a:r>
              <a:rPr lang="ca-ES" sz="3200" dirty="0" smtClean="0"/>
              <a:t>Serveis de suport</a:t>
            </a:r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49971-07E7-42AE-ABE1-664DA801E8AA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323528" y="1556792"/>
            <a:ext cx="8496944" cy="792088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68750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3552</TotalTime>
  <Words>1335</Words>
  <Application>Microsoft Office PowerPoint</Application>
  <PresentationFormat>Presentació en pantalla (4:3)</PresentationFormat>
  <Paragraphs>277</Paragraphs>
  <Slides>36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Servidors OLE incrustats</vt:lpstr>
      </vt:variant>
      <vt:variant>
        <vt:i4>1</vt:i4>
      </vt:variant>
      <vt:variant>
        <vt:lpstr>Títols de les diapositives</vt:lpstr>
      </vt:variant>
      <vt:variant>
        <vt:i4>36</vt:i4>
      </vt:variant>
    </vt:vector>
  </HeadingPairs>
  <TitlesOfParts>
    <vt:vector size="38" baseType="lpstr">
      <vt:lpstr>Tema de l'Office</vt:lpstr>
      <vt:lpstr>Fotografía de Photo Editor</vt:lpstr>
      <vt:lpstr>Diapositiva 1</vt:lpstr>
      <vt:lpstr>Índex</vt:lpstr>
      <vt:lpstr>Marc normatiu</vt:lpstr>
      <vt:lpstr>Projecte de gran complexitat</vt:lpstr>
      <vt:lpstr>Aspectes claus de l’èxit</vt:lpstr>
      <vt:lpstr>Conveni Marc</vt:lpstr>
      <vt:lpstr>Pla estratègic en polítiques de transparència</vt:lpstr>
      <vt:lpstr>Comitès de seguiment temàtic</vt:lpstr>
      <vt:lpstr>Índex</vt:lpstr>
      <vt:lpstr>Recursos del Consorci AOC</vt:lpstr>
      <vt:lpstr>Marc del projecte de Transparència per als ens locals</vt:lpstr>
      <vt:lpstr>Portal de transparència per als ens locals</vt:lpstr>
      <vt:lpstr>Definit l’inventari d’indicadors de transparència Amb la col·laboració de les Diputacions de Girona i Tarragona</vt:lpstr>
      <vt:lpstr>Classificació dels ítems de Transparència</vt:lpstr>
      <vt:lpstr>Elaboració d’un model de quadre de classificació documental</vt:lpstr>
      <vt:lpstr>Volum d’ítems per prioritat i tipologia</vt:lpstr>
      <vt:lpstr>Beneficis espai transparència del Consorci AOC</vt:lpstr>
      <vt:lpstr>Sol·licitud d’alta AALL</vt:lpstr>
      <vt:lpstr>Nova solució de seu-e</vt:lpstr>
      <vt:lpstr>Portal de transparència per als ens locals</vt:lpstr>
      <vt:lpstr>Estructura ítems</vt:lpstr>
      <vt:lpstr>Gestió de continguts</vt:lpstr>
      <vt:lpstr>Índex</vt:lpstr>
      <vt:lpstr>Recursos del Consorci AOC</vt:lpstr>
      <vt:lpstr>Creació repositori de dades locals (I)</vt:lpstr>
      <vt:lpstr>Creació repositori dades locals (II)</vt:lpstr>
      <vt:lpstr>Ús de les dades obertes supramunicipals</vt:lpstr>
      <vt:lpstr>Formulari d’accés a la informació pública i formulari propostes / suggeriments</vt:lpstr>
      <vt:lpstr>Disponibilitat de la tramesa EACAT per a fer sol·licituds d’informació de transparència entre AAPP</vt:lpstr>
      <vt:lpstr>Models de guies i documents</vt:lpstr>
      <vt:lpstr>Índex</vt:lpstr>
      <vt:lpstr>Portal de suport del Servei de Transparència</vt:lpstr>
      <vt:lpstr>Suport: tècnic, organitzatiu, jurídic i participació</vt:lpstr>
      <vt:lpstr>Formació</vt:lpstr>
      <vt:lpstr>Abast del Projecte de Transparència per als ens locals</vt:lpstr>
      <vt:lpstr>Diapositiva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F</dc:creator>
  <cp:lastModifiedBy>Judith Aguas</cp:lastModifiedBy>
  <cp:revision>360</cp:revision>
  <cp:lastPrinted>2015-09-18T07:41:54Z</cp:lastPrinted>
  <dcterms:created xsi:type="dcterms:W3CDTF">2015-04-11T08:59:57Z</dcterms:created>
  <dcterms:modified xsi:type="dcterms:W3CDTF">2016-02-22T10:54:50Z</dcterms:modified>
</cp:coreProperties>
</file>